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907" r:id="rId22"/>
    <p:sldId id="908" r:id="rId23"/>
    <p:sldId id="90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1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7518-AAC2-47CB-808A-D760789ED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CA669-D03E-4499-9DFC-E31019F16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C52E-3CCE-4780-9D04-97769F93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A0CEA-7DC5-4C0E-B03D-9CA77C83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C51C-C205-49A1-94BC-B04285B5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62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346A-9B9D-4121-A38C-382079FB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966C9-79BA-4B2E-8510-CF210EE48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3DF9-5751-4F6C-B280-0C495B5BA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D9074-A3D2-4AFE-8DAA-0798AB61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4D963-3D13-4EF4-9849-3629600B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7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0C7E4C-0BB3-4CEE-8898-021E02AA0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95A61-758C-4714-9B75-1CED5EB4F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5C45-F1E4-4DE8-B332-EED70094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0A9F0-9460-481B-8E72-09CC489A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21065-E0EE-4EC0-A951-75E1D33F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6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3F10-58ED-403C-98F8-4DB38A7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70EB4-3482-4DE0-B147-6523BE378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EE985-B41C-40B4-B1C3-C30257669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F9590-23A0-46E9-B46C-F1A54EB0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2270E-A0D6-4798-B0F6-1607CC41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491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0071-F75D-4E79-85D3-41C6126C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94E51-7BA4-4A2B-BFA3-62E820F7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FAC4C-402E-42E8-9B7C-9696C3FB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8623C-5D9E-4E28-8CC6-FBEDCE76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EA337-A5C4-4DEE-A35E-16E8A397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91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FA8A-EBC6-4742-9F30-22DEDDEF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DE7AD-94F9-4666-BB6A-102DF5B30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F0AE4-7185-4B2A-B9F5-5C46EF734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076C7-B28A-45CD-95D9-2E77B27F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1BEFE-1F64-4D00-A05F-F0A5F4D0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6DB40-6968-4BBA-8CAB-F74A4303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49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4F0F-835E-4810-A196-A7160B72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03C5-C18E-4344-BB0A-5B19A2DC6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DAAC3-F019-40BF-9FA2-3E24B22A9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CBD82-F78B-4F0F-ACD9-230CF9306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B1B12-0C4D-4ADA-ABED-9FE1785FA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BA3840-3EEC-4263-9A40-38C85A1A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EBA5B-BBB3-48E9-B55E-DB00487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5FD78-B096-46A6-8CB2-ABCE9EE9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66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F4A3-247C-4540-8E3A-E0D8563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822D0-8227-40D6-92A8-AEA35518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1BD3C-D110-49B9-A920-B5BB6DD4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75BDB-D761-446C-8C6F-2B0E1742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2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621FD-F7DC-47AE-88C8-DC61CB60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3B3BB-0079-418B-9B97-E869C1FF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F162E-B68E-48D2-BF1B-39D3204D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26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7115-C8D4-4468-B199-26F89894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51959-D8CE-4089-824B-6CC969D2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1812C-E5A4-4C04-B094-66964A8F3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5791F-E0DA-4D04-96D4-58FBACE0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3E8AB-E3F6-40FF-960C-1CEA594F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26574-B703-4FF3-A23C-31E281E6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30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64FB-0EA8-4092-AAF0-D4CB8F22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9FA19-9466-40CA-B0BD-67DF04B81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626F3-44E9-4F76-BC33-AD5D87DA3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2F9FF-367D-44F3-832D-BD4D97E65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7249A-8DC3-457F-A2CB-28C78D72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560FB-B745-4D6B-BF37-21F48329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88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20D8C-98F6-445B-B7BF-3EEDC3B4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1CD4F-508A-44E7-8FC7-514FF3052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783B7-3BFD-490B-B2F8-3F0A935C2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FC89-4474-4726-A086-DCAAFA683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C807C-EDDA-4082-816B-2ECA5EC78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2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7F1BD05-E7F1-4FA2-B87B-3B467BAE8371}"/>
              </a:ext>
            </a:extLst>
          </p:cNvPr>
          <p:cNvGrpSpPr/>
          <p:nvPr/>
        </p:nvGrpSpPr>
        <p:grpSpPr>
          <a:xfrm>
            <a:off x="1448601" y="2364909"/>
            <a:ext cx="602792" cy="2149612"/>
            <a:chOff x="587990" y="2173563"/>
            <a:chExt cx="602792" cy="214961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5BF28BF-DD49-4EBE-B332-078FB2DA2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114" y="2173563"/>
              <a:ext cx="284545" cy="30148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EA58CDB-EF78-4238-BFC2-44B8BAA9A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14" y="2612164"/>
              <a:ext cx="284545" cy="285684"/>
            </a:xfrm>
            <a:prstGeom prst="rect">
              <a:avLst/>
            </a:prstGeom>
          </p:spPr>
        </p:pic>
        <p:pic>
          <p:nvPicPr>
            <p:cNvPr id="7" name="Picture 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40F5234C-DF86-4797-99B0-12C004EF8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90" y="3642963"/>
              <a:ext cx="602792" cy="1574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38836C-BEFE-496C-8F33-F75176974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657" y="3064370"/>
              <a:ext cx="301458" cy="30145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815BB05-B8B7-45F2-8454-59E16FF1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0060" y="3992070"/>
              <a:ext cx="498653" cy="33110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558A3B-8916-4827-A020-34B3BB413D47}"/>
              </a:ext>
            </a:extLst>
          </p:cNvPr>
          <p:cNvGrpSpPr/>
          <p:nvPr/>
        </p:nvGrpSpPr>
        <p:grpSpPr>
          <a:xfrm>
            <a:off x="6331080" y="2364909"/>
            <a:ext cx="611882" cy="2139337"/>
            <a:chOff x="583445" y="4204122"/>
            <a:chExt cx="611882" cy="2139337"/>
          </a:xfrm>
        </p:grpSpPr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FCFE26D8-DE87-4AA0-9C77-626D2D22A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427"/>
            <a:stretch/>
          </p:blipFill>
          <p:spPr>
            <a:xfrm>
              <a:off x="583445" y="4582603"/>
              <a:ext cx="611882" cy="331105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47F5BE80-D4D3-4208-93AE-82286B995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540"/>
            <a:stretch/>
          </p:blipFill>
          <p:spPr>
            <a:xfrm>
              <a:off x="712898" y="5061968"/>
              <a:ext cx="352977" cy="323449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9B3A716E-275D-4B25-B814-60453F6E6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54"/>
            <a:stretch/>
          </p:blipFill>
          <p:spPr>
            <a:xfrm>
              <a:off x="749545" y="6055022"/>
              <a:ext cx="279682" cy="2884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776F8-FBD8-46D7-90DA-DA32734F0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64"/>
            <a:stretch/>
          </p:blipFill>
          <p:spPr>
            <a:xfrm>
              <a:off x="723420" y="4204122"/>
              <a:ext cx="331933" cy="2769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781710-EC4A-4BA7-9F4A-19A75EA04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853" y="5573991"/>
              <a:ext cx="463066" cy="276914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5DEB-09C5-46C5-802E-05932362D526}"/>
              </a:ext>
            </a:extLst>
          </p:cNvPr>
          <p:cNvSpPr/>
          <p:nvPr/>
        </p:nvSpPr>
        <p:spPr>
          <a:xfrm>
            <a:off x="2117818" y="2252524"/>
            <a:ext cx="6096000" cy="23529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Angular Anwendung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mit Bootstrap und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einem </a:t>
            </a:r>
            <a:r>
              <a:rPr lang="de-DE" sz="2000" dirty="0" err="1"/>
              <a:t>SpringBoot</a:t>
            </a:r>
            <a:r>
              <a:rPr lang="de-DE" sz="2000" dirty="0"/>
              <a:t> Backend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gehostet in Apache mit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einer </a:t>
            </a:r>
            <a:r>
              <a:rPr lang="de-DE" sz="2000" dirty="0" err="1"/>
              <a:t>MariaDB</a:t>
            </a:r>
            <a:r>
              <a:rPr lang="de-DE" sz="2000" dirty="0"/>
              <a:t> und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937FC-5216-4E3A-AD51-AC3B278AC7ED}"/>
              </a:ext>
            </a:extLst>
          </p:cNvPr>
          <p:cNvSpPr/>
          <p:nvPr/>
        </p:nvSpPr>
        <p:spPr>
          <a:xfrm>
            <a:off x="7113712" y="2254735"/>
            <a:ext cx="4182619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einem </a:t>
            </a:r>
            <a:r>
              <a:rPr lang="de-DE" sz="2000" dirty="0" err="1"/>
              <a:t>Redis</a:t>
            </a:r>
            <a:r>
              <a:rPr lang="de-DE" sz="2000" dirty="0"/>
              <a:t> Key-Value Store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alles in Docker Containern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in einem </a:t>
            </a:r>
            <a:r>
              <a:rPr lang="de-DE" sz="2000" dirty="0" err="1"/>
              <a:t>Kubernetes</a:t>
            </a:r>
            <a:r>
              <a:rPr lang="de-DE" sz="2000" dirty="0"/>
              <a:t> Cluster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gehostet auf Amazon AWS und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verwaltet mit </a:t>
            </a:r>
            <a:r>
              <a:rPr lang="de-DE" sz="2000" dirty="0" err="1"/>
              <a:t>Ansible</a:t>
            </a:r>
            <a:r>
              <a:rPr lang="de-DE" sz="2000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79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7741B-9C2C-4E62-9E49-B8D512C903D2}"/>
              </a:ext>
            </a:extLst>
          </p:cNvPr>
          <p:cNvSpPr txBox="1"/>
          <p:nvPr/>
        </p:nvSpPr>
        <p:spPr>
          <a:xfrm>
            <a:off x="0" y="0"/>
            <a:ext cx="87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genesis</a:t>
            </a:r>
            <a:endParaRPr lang="de-DE" dirty="0"/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7532F368-24A6-488E-8E77-15EC0B2D2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013"/>
          <a:stretch/>
        </p:blipFill>
        <p:spPr>
          <a:xfrm>
            <a:off x="4150507" y="1918193"/>
            <a:ext cx="3890985" cy="30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2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C005C2D-B23B-41D9-8646-4147EDD87DB4}"/>
              </a:ext>
            </a:extLst>
          </p:cNvPr>
          <p:cNvCxnSpPr>
            <a:cxnSpLocks/>
          </p:cNvCxnSpPr>
          <p:nvPr/>
        </p:nvCxnSpPr>
        <p:spPr bwMode="auto">
          <a:xfrm>
            <a:off x="3060438" y="4270629"/>
            <a:ext cx="6552728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D14BB8-1F4A-461E-8C92-FEC52FBC16B8}"/>
              </a:ext>
            </a:extLst>
          </p:cNvPr>
          <p:cNvCxnSpPr>
            <a:cxnSpLocks/>
          </p:cNvCxnSpPr>
          <p:nvPr/>
        </p:nvCxnSpPr>
        <p:spPr bwMode="auto">
          <a:xfrm>
            <a:off x="2276734" y="4270629"/>
            <a:ext cx="783704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5BB302-8FB5-4969-A5FE-1D052836BFD0}"/>
              </a:ext>
            </a:extLst>
          </p:cNvPr>
          <p:cNvCxnSpPr>
            <a:cxnSpLocks/>
          </p:cNvCxnSpPr>
          <p:nvPr/>
        </p:nvCxnSpPr>
        <p:spPr bwMode="auto">
          <a:xfrm flipV="1">
            <a:off x="3204454" y="4122421"/>
            <a:ext cx="0" cy="29641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291FD6-8D28-4EAD-B7AB-B40D8E2B610A}"/>
              </a:ext>
            </a:extLst>
          </p:cNvPr>
          <p:cNvCxnSpPr>
            <a:cxnSpLocks/>
          </p:cNvCxnSpPr>
          <p:nvPr/>
        </p:nvCxnSpPr>
        <p:spPr bwMode="auto">
          <a:xfrm flipV="1">
            <a:off x="6400524" y="4122421"/>
            <a:ext cx="0" cy="29641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9F7103-1A1F-4FD9-9573-D811AE74BCBB}"/>
              </a:ext>
            </a:extLst>
          </p:cNvPr>
          <p:cNvSpPr txBox="1"/>
          <p:nvPr/>
        </p:nvSpPr>
        <p:spPr>
          <a:xfrm>
            <a:off x="2746637" y="4448382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1940-1945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AF871-AD98-4ECC-8A3A-5004019AD419}"/>
              </a:ext>
            </a:extLst>
          </p:cNvPr>
          <p:cNvSpPr txBox="1"/>
          <p:nvPr/>
        </p:nvSpPr>
        <p:spPr>
          <a:xfrm>
            <a:off x="5942707" y="4482109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1965-1980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8A369-6D2D-45F9-9813-D22BF42E4B66}"/>
              </a:ext>
            </a:extLst>
          </p:cNvPr>
          <p:cNvSpPr txBox="1"/>
          <p:nvPr/>
        </p:nvSpPr>
        <p:spPr>
          <a:xfrm>
            <a:off x="2208903" y="5217660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Anfangs reines Planungs- und Steuerelement </a:t>
            </a:r>
            <a:br>
              <a:rPr lang="de-DE" sz="1200" dirty="0"/>
            </a:br>
            <a:r>
              <a:rPr lang="de-DE" sz="1200" dirty="0"/>
              <a:t>in der Luft- und Raumfahrt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6C837-CF59-4E53-A07D-FD934E8A8D77}"/>
              </a:ext>
            </a:extLst>
          </p:cNvPr>
          <p:cNvSpPr txBox="1"/>
          <p:nvPr/>
        </p:nvSpPr>
        <p:spPr>
          <a:xfrm>
            <a:off x="2746636" y="2917582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Manhattan Projekt</a:t>
            </a:r>
          </a:p>
          <a:p>
            <a:pPr algn="ctr"/>
            <a:r>
              <a:rPr lang="de-DE" sz="1200" dirty="0"/>
              <a:t>(1942-1946)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CAF4A-F7ED-4267-8247-AF1A874949FB}"/>
              </a:ext>
            </a:extLst>
          </p:cNvPr>
          <p:cNvSpPr txBox="1"/>
          <p:nvPr/>
        </p:nvSpPr>
        <p:spPr>
          <a:xfrm>
            <a:off x="3647829" y="354262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B52 Bomber</a:t>
            </a:r>
          </a:p>
          <a:p>
            <a:pPr algn="ctr"/>
            <a:r>
              <a:rPr lang="de-DE" sz="1200" dirty="0"/>
              <a:t>(1952)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D77E9-F522-4A96-8E9F-25C4FE152585}"/>
              </a:ext>
            </a:extLst>
          </p:cNvPr>
          <p:cNvSpPr txBox="1"/>
          <p:nvPr/>
        </p:nvSpPr>
        <p:spPr>
          <a:xfrm>
            <a:off x="4132006" y="3193248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Atlas Rakete</a:t>
            </a:r>
          </a:p>
          <a:p>
            <a:r>
              <a:rPr lang="de-DE" sz="1200" dirty="0"/>
              <a:t>(1957-2010)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27513-F938-4958-8BCC-126356EEA77C}"/>
              </a:ext>
            </a:extLst>
          </p:cNvPr>
          <p:cNvSpPr txBox="1"/>
          <p:nvPr/>
        </p:nvSpPr>
        <p:spPr>
          <a:xfrm>
            <a:off x="5507311" y="3478126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Apollo Programm</a:t>
            </a:r>
          </a:p>
          <a:p>
            <a:pPr algn="ctr"/>
            <a:r>
              <a:rPr lang="de-DE" sz="1200" dirty="0"/>
              <a:t>(1966)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53780-90C9-492F-9339-1CF10E91BA7A}"/>
              </a:ext>
            </a:extLst>
          </p:cNvPr>
          <p:cNvSpPr txBox="1"/>
          <p:nvPr/>
        </p:nvSpPr>
        <p:spPr>
          <a:xfrm>
            <a:off x="1660464" y="3741085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Eifelturm</a:t>
            </a:r>
            <a:br>
              <a:rPr lang="de-DE" sz="1200" dirty="0"/>
            </a:br>
            <a:r>
              <a:rPr lang="de-DE" sz="1200" dirty="0"/>
              <a:t>1887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1FD2A-D644-41BC-BB0E-6D16B98D101C}"/>
              </a:ext>
            </a:extLst>
          </p:cNvPr>
          <p:cNvSpPr txBox="1"/>
          <p:nvPr/>
        </p:nvSpPr>
        <p:spPr>
          <a:xfrm>
            <a:off x="3060438" y="2364731"/>
            <a:ext cx="2878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Weiterentwicklung des PM durch NASA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4B67E-C95F-40CC-9222-4081BA90BDA1}"/>
              </a:ext>
            </a:extLst>
          </p:cNvPr>
          <p:cNvSpPr txBox="1"/>
          <p:nvPr/>
        </p:nvSpPr>
        <p:spPr>
          <a:xfrm>
            <a:off x="8431146" y="2462423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Jahr 2000 Projekte</a:t>
            </a:r>
          </a:p>
          <a:p>
            <a:pPr algn="ctr"/>
            <a:r>
              <a:rPr lang="de-DE" sz="1200" dirty="0"/>
              <a:t>(1999-2000)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BDDADF-532F-44F5-B3A2-FD381AC78252}"/>
              </a:ext>
            </a:extLst>
          </p:cNvPr>
          <p:cNvSpPr/>
          <p:nvPr/>
        </p:nvSpPr>
        <p:spPr bwMode="auto">
          <a:xfrm>
            <a:off x="8000529" y="3550561"/>
            <a:ext cx="1787959" cy="581192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1200" b="1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Software- &amp; IT-</a:t>
            </a:r>
          </a:p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1200" b="1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Projekte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C6680-C95B-4F5E-841A-2B8F98256E7C}"/>
              </a:ext>
            </a:extLst>
          </p:cNvPr>
          <p:cNvSpPr txBox="1"/>
          <p:nvPr/>
        </p:nvSpPr>
        <p:spPr>
          <a:xfrm>
            <a:off x="4742599" y="4940661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PM Welle von USA nach Europa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808B9-4E15-49EB-9A2D-B43CE1FA01DE}"/>
              </a:ext>
            </a:extLst>
          </p:cNvPr>
          <p:cNvSpPr txBox="1"/>
          <p:nvPr/>
        </p:nvSpPr>
        <p:spPr>
          <a:xfrm>
            <a:off x="5202649" y="2629215"/>
            <a:ext cx="2938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PM Übertrag auf andere Industriezweige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0EC0B8-FF90-4EA8-861B-898652A4F404}"/>
              </a:ext>
            </a:extLst>
          </p:cNvPr>
          <p:cNvSpPr txBox="1"/>
          <p:nvPr/>
        </p:nvSpPr>
        <p:spPr>
          <a:xfrm>
            <a:off x="6671961" y="521766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Verbreitung in </a:t>
            </a:r>
            <a:br>
              <a:rPr lang="de-DE" sz="1200" dirty="0"/>
            </a:br>
            <a:r>
              <a:rPr lang="de-DE" sz="1200" dirty="0"/>
              <a:t>nicht-technische Bereiche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1BC238-1EA9-4B0C-B9B6-A7262B57BBF9}"/>
              </a:ext>
            </a:extLst>
          </p:cNvPr>
          <p:cNvSpPr txBox="1"/>
          <p:nvPr/>
        </p:nvSpPr>
        <p:spPr>
          <a:xfrm>
            <a:off x="6365115" y="2998575"/>
            <a:ext cx="3270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Unterschiedliche PM-Richtungen und Methoden, </a:t>
            </a:r>
            <a:br>
              <a:rPr lang="de-DE" sz="1200" dirty="0"/>
            </a:br>
            <a:r>
              <a:rPr lang="de-DE" sz="1200" dirty="0"/>
              <a:t>Organisationen und Zertifizierungen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EB7789-834C-4783-AC1A-5876A14E4259}"/>
              </a:ext>
            </a:extLst>
          </p:cNvPr>
          <p:cNvSpPr txBox="1"/>
          <p:nvPr/>
        </p:nvSpPr>
        <p:spPr>
          <a:xfrm>
            <a:off x="8530078" y="4986827"/>
            <a:ext cx="1882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Als Standardfähigkeit im </a:t>
            </a:r>
            <a:br>
              <a:rPr lang="de-DE" sz="1200" dirty="0"/>
            </a:br>
            <a:r>
              <a:rPr lang="de-DE" sz="1200" dirty="0"/>
              <a:t>Management erwartet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98AF44-8D15-4746-AF75-46851CA8167C}"/>
              </a:ext>
            </a:extLst>
          </p:cNvPr>
          <p:cNvCxnSpPr>
            <a:cxnSpLocks/>
          </p:cNvCxnSpPr>
          <p:nvPr/>
        </p:nvCxnSpPr>
        <p:spPr bwMode="auto">
          <a:xfrm flipV="1">
            <a:off x="9299365" y="4140660"/>
            <a:ext cx="0" cy="29641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F08677-3FA2-493F-9D39-B5A23C3B1BDB}"/>
              </a:ext>
            </a:extLst>
          </p:cNvPr>
          <p:cNvSpPr txBox="1"/>
          <p:nvPr/>
        </p:nvSpPr>
        <p:spPr>
          <a:xfrm>
            <a:off x="9015473" y="4518175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heute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23B1B8-AAC9-402F-8C57-0CB668A206AA}"/>
              </a:ext>
            </a:extLst>
          </p:cNvPr>
          <p:cNvSpPr txBox="1"/>
          <p:nvPr/>
        </p:nvSpPr>
        <p:spPr>
          <a:xfrm>
            <a:off x="0" y="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pm_origins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1106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0A6252-EC20-4CF5-A20A-0763BE7A837F}"/>
              </a:ext>
            </a:extLst>
          </p:cNvPr>
          <p:cNvSpPr/>
          <p:nvPr/>
        </p:nvSpPr>
        <p:spPr bwMode="auto">
          <a:xfrm>
            <a:off x="1912275" y="1362522"/>
            <a:ext cx="1436898" cy="457200"/>
          </a:xfrm>
          <a:prstGeom prst="rect">
            <a:avLst/>
          </a:prstGeom>
          <a:solidFill>
            <a:srgbClr val="22446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System-</a:t>
            </a:r>
            <a:br>
              <a:rPr lang="de-DE" sz="14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</a:br>
            <a:r>
              <a:rPr lang="de-DE" sz="1400" dirty="0" err="1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anforderungen</a:t>
            </a:r>
            <a:endParaRPr lang="de-DE" sz="1400" dirty="0">
              <a:solidFill>
                <a:schemeClr val="bg1">
                  <a:lumMod val="95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0EC83E-88BE-44AC-92AF-A00C811E6EB2}"/>
              </a:ext>
            </a:extLst>
          </p:cNvPr>
          <p:cNvSpPr/>
          <p:nvPr/>
        </p:nvSpPr>
        <p:spPr bwMode="auto">
          <a:xfrm>
            <a:off x="2938389" y="2019350"/>
            <a:ext cx="1436898" cy="457200"/>
          </a:xfrm>
          <a:prstGeom prst="rect">
            <a:avLst/>
          </a:prstGeom>
          <a:solidFill>
            <a:srgbClr val="22446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Software-</a:t>
            </a:r>
            <a:br>
              <a:rPr lang="de-DE" sz="14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</a:br>
            <a:r>
              <a:rPr lang="de-DE" sz="1400" dirty="0" err="1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anforderungen</a:t>
            </a:r>
            <a:endParaRPr lang="de-DE" sz="1400" dirty="0">
              <a:solidFill>
                <a:schemeClr val="bg1">
                  <a:lumMod val="95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0FC18-9926-4841-9D41-75EDBA059DD6}"/>
              </a:ext>
            </a:extLst>
          </p:cNvPr>
          <p:cNvSpPr/>
          <p:nvPr/>
        </p:nvSpPr>
        <p:spPr bwMode="auto">
          <a:xfrm>
            <a:off x="4016878" y="2715522"/>
            <a:ext cx="1436898" cy="457200"/>
          </a:xfrm>
          <a:prstGeom prst="rect">
            <a:avLst/>
          </a:prstGeom>
          <a:solidFill>
            <a:srgbClr val="22446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Analyse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CF62E5-7B5C-4E82-83D7-AF66F15E7A6B}"/>
              </a:ext>
            </a:extLst>
          </p:cNvPr>
          <p:cNvSpPr/>
          <p:nvPr/>
        </p:nvSpPr>
        <p:spPr bwMode="auto">
          <a:xfrm>
            <a:off x="5095367" y="3399287"/>
            <a:ext cx="1436898" cy="457200"/>
          </a:xfrm>
          <a:prstGeom prst="rect">
            <a:avLst/>
          </a:prstGeom>
          <a:solidFill>
            <a:srgbClr val="22446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Entwurf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DD7E-F6AF-4827-A025-970E41D3A014}"/>
              </a:ext>
            </a:extLst>
          </p:cNvPr>
          <p:cNvSpPr/>
          <p:nvPr/>
        </p:nvSpPr>
        <p:spPr bwMode="auto">
          <a:xfrm>
            <a:off x="6169639" y="4083052"/>
            <a:ext cx="1436898" cy="457200"/>
          </a:xfrm>
          <a:prstGeom prst="rect">
            <a:avLst/>
          </a:prstGeom>
          <a:solidFill>
            <a:srgbClr val="22446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Codierung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A4D45B-501E-4685-8791-D3BFB0150CE1}"/>
              </a:ext>
            </a:extLst>
          </p:cNvPr>
          <p:cNvSpPr/>
          <p:nvPr/>
        </p:nvSpPr>
        <p:spPr bwMode="auto">
          <a:xfrm>
            <a:off x="7245760" y="4766817"/>
            <a:ext cx="1436898" cy="457200"/>
          </a:xfrm>
          <a:prstGeom prst="rect">
            <a:avLst/>
          </a:prstGeom>
          <a:solidFill>
            <a:srgbClr val="22446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Testen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218B17-F19B-45FA-9613-33B47946A822}"/>
              </a:ext>
            </a:extLst>
          </p:cNvPr>
          <p:cNvSpPr/>
          <p:nvPr/>
        </p:nvSpPr>
        <p:spPr bwMode="auto">
          <a:xfrm>
            <a:off x="8324249" y="5399356"/>
            <a:ext cx="1436898" cy="415636"/>
          </a:xfrm>
          <a:prstGeom prst="rect">
            <a:avLst/>
          </a:prstGeom>
          <a:solidFill>
            <a:srgbClr val="22446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Betrieb</a:t>
            </a:r>
          </a:p>
        </p:txBody>
      </p:sp>
      <p:cxnSp>
        <p:nvCxnSpPr>
          <p:cNvPr id="11" name="Straight Arrow Connector 12">
            <a:extLst>
              <a:ext uri="{FF2B5EF4-FFF2-40B4-BE49-F238E27FC236}">
                <a16:creationId xmlns:a16="http://schemas.microsoft.com/office/drawing/2014/main" id="{91407DFC-C560-4C83-98D9-22B00BC3BFF2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 bwMode="auto">
          <a:xfrm>
            <a:off x="3349174" y="1591122"/>
            <a:ext cx="307665" cy="428228"/>
          </a:xfrm>
          <a:prstGeom prst="bentConnector2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Straight Arrow Connector 12">
            <a:extLst>
              <a:ext uri="{FF2B5EF4-FFF2-40B4-BE49-F238E27FC236}">
                <a16:creationId xmlns:a16="http://schemas.microsoft.com/office/drawing/2014/main" id="{623B91D6-A998-407E-83DD-7470CB43C69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 bwMode="auto">
          <a:xfrm>
            <a:off x="4375287" y="2247950"/>
            <a:ext cx="360040" cy="467572"/>
          </a:xfrm>
          <a:prstGeom prst="bentConnector2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01181E-D6E2-4D05-AE46-5F38C6A5A6BA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 bwMode="auto">
          <a:xfrm>
            <a:off x="5453776" y="2944123"/>
            <a:ext cx="360040" cy="455165"/>
          </a:xfrm>
          <a:prstGeom prst="bentConnector2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C22445EC-8938-4DFC-8BBD-F685A8BA0456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 bwMode="auto">
          <a:xfrm>
            <a:off x="6532266" y="3627888"/>
            <a:ext cx="355823" cy="455165"/>
          </a:xfrm>
          <a:prstGeom prst="bentConnector2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CA180722-60DC-420B-B486-2399B36A797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 bwMode="auto">
          <a:xfrm>
            <a:off x="7606537" y="4311653"/>
            <a:ext cx="357672" cy="455165"/>
          </a:xfrm>
          <a:prstGeom prst="bentConnector2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Straight Arrow Connector 12">
            <a:extLst>
              <a:ext uri="{FF2B5EF4-FFF2-40B4-BE49-F238E27FC236}">
                <a16:creationId xmlns:a16="http://schemas.microsoft.com/office/drawing/2014/main" id="{FC3C8E92-FFB6-483C-9BAB-A530E7C7E714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 bwMode="auto">
          <a:xfrm>
            <a:off x="8682658" y="4995418"/>
            <a:ext cx="360040" cy="403939"/>
          </a:xfrm>
          <a:prstGeom prst="bentConnector2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10787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4777F8-F76C-42FC-B573-9D804CDE76C6}"/>
              </a:ext>
            </a:extLst>
          </p:cNvPr>
          <p:cNvGrpSpPr/>
          <p:nvPr/>
        </p:nvGrpSpPr>
        <p:grpSpPr>
          <a:xfrm>
            <a:off x="518905" y="1318979"/>
            <a:ext cx="7848872" cy="4452470"/>
            <a:chOff x="504390" y="1885036"/>
            <a:chExt cx="7848872" cy="44524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68EAB62-48A9-485D-9A33-745A433BCBE5}"/>
                </a:ext>
              </a:extLst>
            </p:cNvPr>
            <p:cNvSpPr/>
            <p:nvPr/>
          </p:nvSpPr>
          <p:spPr bwMode="auto">
            <a:xfrm>
              <a:off x="504390" y="1885036"/>
              <a:ext cx="1436898" cy="457200"/>
            </a:xfrm>
            <a:prstGeom prst="rect">
              <a:avLst/>
            </a:prstGeom>
            <a:solidFill>
              <a:srgbClr val="224466"/>
            </a:solidFill>
            <a:ln>
              <a:solidFill>
                <a:srgbClr val="00289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14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pitchFamily="34" charset="-128"/>
                </a:rPr>
                <a:t>System-</a:t>
              </a:r>
              <a:br>
                <a:rPr lang="de-DE" sz="14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pitchFamily="34" charset="-128"/>
                </a:rPr>
              </a:br>
              <a:r>
                <a:rPr lang="de-DE" sz="1400" dirty="0" err="1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pitchFamily="34" charset="-128"/>
                </a:rPr>
                <a:t>anforderungen</a:t>
              </a:r>
              <a:endParaRPr lang="de-DE" sz="14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BCD97E-6962-437E-B627-0B1F15D21618}"/>
                </a:ext>
              </a:extLst>
            </p:cNvPr>
            <p:cNvSpPr/>
            <p:nvPr/>
          </p:nvSpPr>
          <p:spPr bwMode="auto">
            <a:xfrm>
              <a:off x="1530504" y="2541864"/>
              <a:ext cx="1436898" cy="457200"/>
            </a:xfrm>
            <a:prstGeom prst="rect">
              <a:avLst/>
            </a:prstGeom>
            <a:solidFill>
              <a:srgbClr val="224466"/>
            </a:solidFill>
            <a:ln>
              <a:solidFill>
                <a:srgbClr val="00289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14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pitchFamily="34" charset="-128"/>
                </a:rPr>
                <a:t>Software-</a:t>
              </a:r>
              <a:br>
                <a:rPr lang="de-DE" sz="14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pitchFamily="34" charset="-128"/>
                </a:rPr>
              </a:br>
              <a:r>
                <a:rPr lang="de-DE" sz="1400" dirty="0" err="1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pitchFamily="34" charset="-128"/>
                </a:rPr>
                <a:t>anforderungen</a:t>
              </a:r>
              <a:endParaRPr lang="de-DE" sz="14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8D20E4-BA2D-4B7F-BF89-2F55241CE4DA}"/>
                </a:ext>
              </a:extLst>
            </p:cNvPr>
            <p:cNvSpPr/>
            <p:nvPr/>
          </p:nvSpPr>
          <p:spPr bwMode="auto">
            <a:xfrm>
              <a:off x="2608993" y="3238036"/>
              <a:ext cx="1436898" cy="457200"/>
            </a:xfrm>
            <a:prstGeom prst="rect">
              <a:avLst/>
            </a:prstGeom>
            <a:solidFill>
              <a:srgbClr val="224466"/>
            </a:solidFill>
            <a:ln>
              <a:solidFill>
                <a:srgbClr val="00289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14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pitchFamily="34" charset="-128"/>
                </a:rPr>
                <a:t>Analyse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463EEC-B310-4579-8590-5002C295C4BE}"/>
                </a:ext>
              </a:extLst>
            </p:cNvPr>
            <p:cNvSpPr/>
            <p:nvPr/>
          </p:nvSpPr>
          <p:spPr bwMode="auto">
            <a:xfrm>
              <a:off x="3687482" y="3921801"/>
              <a:ext cx="1436898" cy="457200"/>
            </a:xfrm>
            <a:prstGeom prst="rect">
              <a:avLst/>
            </a:prstGeom>
            <a:solidFill>
              <a:srgbClr val="224466"/>
            </a:solidFill>
            <a:ln>
              <a:solidFill>
                <a:srgbClr val="00289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14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pitchFamily="34" charset="-128"/>
                </a:rPr>
                <a:t>Entwurf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2991A-BEDB-47BE-BCEE-2BC14C582D05}"/>
                </a:ext>
              </a:extLst>
            </p:cNvPr>
            <p:cNvSpPr/>
            <p:nvPr/>
          </p:nvSpPr>
          <p:spPr bwMode="auto">
            <a:xfrm>
              <a:off x="4761754" y="4605566"/>
              <a:ext cx="1436898" cy="457200"/>
            </a:xfrm>
            <a:prstGeom prst="rect">
              <a:avLst/>
            </a:prstGeom>
            <a:solidFill>
              <a:srgbClr val="224466"/>
            </a:solidFill>
            <a:ln>
              <a:solidFill>
                <a:srgbClr val="00289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14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pitchFamily="34" charset="-128"/>
                </a:rPr>
                <a:t>Codierung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77FCEA-59FA-4F65-836C-6157A3A92FFE}"/>
                </a:ext>
              </a:extLst>
            </p:cNvPr>
            <p:cNvSpPr/>
            <p:nvPr/>
          </p:nvSpPr>
          <p:spPr bwMode="auto">
            <a:xfrm>
              <a:off x="5837875" y="5289331"/>
              <a:ext cx="1436898" cy="457200"/>
            </a:xfrm>
            <a:prstGeom prst="rect">
              <a:avLst/>
            </a:prstGeom>
            <a:solidFill>
              <a:srgbClr val="224466"/>
            </a:solidFill>
            <a:ln>
              <a:solidFill>
                <a:srgbClr val="00289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14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pitchFamily="34" charset="-128"/>
                </a:rPr>
                <a:t>Testen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DA76E6-05AE-4921-81B3-531361C140AD}"/>
                </a:ext>
              </a:extLst>
            </p:cNvPr>
            <p:cNvSpPr/>
            <p:nvPr/>
          </p:nvSpPr>
          <p:spPr bwMode="auto">
            <a:xfrm>
              <a:off x="6916364" y="5921870"/>
              <a:ext cx="1436898" cy="415636"/>
            </a:xfrm>
            <a:prstGeom prst="rect">
              <a:avLst/>
            </a:prstGeom>
            <a:solidFill>
              <a:srgbClr val="224466"/>
            </a:solidFill>
            <a:ln>
              <a:solidFill>
                <a:srgbClr val="00289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1400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ＭＳ Ｐゴシック" pitchFamily="34" charset="-128"/>
                </a:rPr>
                <a:t>Betrieb</a:t>
              </a:r>
            </a:p>
          </p:txBody>
        </p:sp>
        <p:cxnSp>
          <p:nvCxnSpPr>
            <p:cNvPr id="10" name="Straight Arrow Connector 12">
              <a:extLst>
                <a:ext uri="{FF2B5EF4-FFF2-40B4-BE49-F238E27FC236}">
                  <a16:creationId xmlns:a16="http://schemas.microsoft.com/office/drawing/2014/main" id="{80CBC663-8869-4553-98B2-0770704CC033}"/>
                </a:ext>
              </a:extLst>
            </p:cNvPr>
            <p:cNvCxnSpPr>
              <a:cxnSpLocks/>
              <a:stCxn id="4" idx="1"/>
              <a:endCxn id="3" idx="2"/>
            </p:cNvCxnSpPr>
            <p:nvPr/>
          </p:nvCxnSpPr>
          <p:spPr bwMode="auto">
            <a:xfrm rot="10800000">
              <a:off x="1222841" y="2342236"/>
              <a:ext cx="307665" cy="428228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2">
              <a:extLst>
                <a:ext uri="{FF2B5EF4-FFF2-40B4-BE49-F238E27FC236}">
                  <a16:creationId xmlns:a16="http://schemas.microsoft.com/office/drawing/2014/main" id="{4CB8AD16-2F0F-4CB6-8FD5-BDBCA8CAF681}"/>
                </a:ext>
              </a:extLst>
            </p:cNvPr>
            <p:cNvCxnSpPr>
              <a:cxnSpLocks/>
              <a:stCxn id="3" idx="3"/>
              <a:endCxn id="4" idx="0"/>
            </p:cNvCxnSpPr>
            <p:nvPr/>
          </p:nvCxnSpPr>
          <p:spPr bwMode="auto">
            <a:xfrm>
              <a:off x="1941289" y="2113636"/>
              <a:ext cx="307665" cy="428228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2">
              <a:extLst>
                <a:ext uri="{FF2B5EF4-FFF2-40B4-BE49-F238E27FC236}">
                  <a16:creationId xmlns:a16="http://schemas.microsoft.com/office/drawing/2014/main" id="{4EC88112-9008-4728-9454-6C93F68A6AAC}"/>
                </a:ext>
              </a:extLst>
            </p:cNvPr>
            <p:cNvCxnSpPr>
              <a:cxnSpLocks/>
              <a:stCxn id="4" idx="3"/>
              <a:endCxn id="5" idx="0"/>
            </p:cNvCxnSpPr>
            <p:nvPr/>
          </p:nvCxnSpPr>
          <p:spPr bwMode="auto">
            <a:xfrm>
              <a:off x="2967402" y="2770464"/>
              <a:ext cx="360040" cy="467572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E02C0E-EAB9-4003-BBD4-41B0003E96F2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 bwMode="auto">
            <a:xfrm>
              <a:off x="4045891" y="3466637"/>
              <a:ext cx="360040" cy="455165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2">
              <a:extLst>
                <a:ext uri="{FF2B5EF4-FFF2-40B4-BE49-F238E27FC236}">
                  <a16:creationId xmlns:a16="http://schemas.microsoft.com/office/drawing/2014/main" id="{9E953A3B-643D-4870-AAEA-FD72F007EBBD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 bwMode="auto">
            <a:xfrm>
              <a:off x="5124381" y="4150402"/>
              <a:ext cx="355823" cy="455165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2">
              <a:extLst>
                <a:ext uri="{FF2B5EF4-FFF2-40B4-BE49-F238E27FC236}">
                  <a16:creationId xmlns:a16="http://schemas.microsoft.com/office/drawing/2014/main" id="{2D659F64-B890-4E3F-9F66-1B412285E4C2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 bwMode="auto">
            <a:xfrm>
              <a:off x="6198652" y="4834167"/>
              <a:ext cx="357672" cy="455165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2">
              <a:extLst>
                <a:ext uri="{FF2B5EF4-FFF2-40B4-BE49-F238E27FC236}">
                  <a16:creationId xmlns:a16="http://schemas.microsoft.com/office/drawing/2014/main" id="{97B92A57-8AFA-4E7B-8F5C-8B1AFA0A60F0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 bwMode="auto">
            <a:xfrm>
              <a:off x="7274773" y="5517932"/>
              <a:ext cx="360040" cy="403939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2">
              <a:extLst>
                <a:ext uri="{FF2B5EF4-FFF2-40B4-BE49-F238E27FC236}">
                  <a16:creationId xmlns:a16="http://schemas.microsoft.com/office/drawing/2014/main" id="{43749FEA-B71E-49DC-80F8-7CD4F228FEAD}"/>
                </a:ext>
              </a:extLst>
            </p:cNvPr>
            <p:cNvCxnSpPr>
              <a:cxnSpLocks/>
              <a:stCxn id="9" idx="1"/>
              <a:endCxn id="8" idx="2"/>
            </p:cNvCxnSpPr>
            <p:nvPr/>
          </p:nvCxnSpPr>
          <p:spPr bwMode="auto">
            <a:xfrm rot="10800000">
              <a:off x="6556324" y="5746533"/>
              <a:ext cx="360040" cy="383157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2">
              <a:extLst>
                <a:ext uri="{FF2B5EF4-FFF2-40B4-BE49-F238E27FC236}">
                  <a16:creationId xmlns:a16="http://schemas.microsoft.com/office/drawing/2014/main" id="{DE9AFAB6-7D03-457C-9D0A-747A2FF7C080}"/>
                </a:ext>
              </a:extLst>
            </p:cNvPr>
            <p:cNvCxnSpPr>
              <a:cxnSpLocks/>
              <a:stCxn id="8" idx="1"/>
              <a:endCxn id="7" idx="2"/>
            </p:cNvCxnSpPr>
            <p:nvPr/>
          </p:nvCxnSpPr>
          <p:spPr bwMode="auto">
            <a:xfrm rot="10800000">
              <a:off x="5480203" y="5062768"/>
              <a:ext cx="357672" cy="455165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2">
              <a:extLst>
                <a:ext uri="{FF2B5EF4-FFF2-40B4-BE49-F238E27FC236}">
                  <a16:creationId xmlns:a16="http://schemas.microsoft.com/office/drawing/2014/main" id="{0216BBE6-CAC6-4227-91CC-A7490A5E94F0}"/>
                </a:ext>
              </a:extLst>
            </p:cNvPr>
            <p:cNvCxnSpPr>
              <a:cxnSpLocks/>
              <a:stCxn id="7" idx="1"/>
              <a:endCxn id="6" idx="2"/>
            </p:cNvCxnSpPr>
            <p:nvPr/>
          </p:nvCxnSpPr>
          <p:spPr bwMode="auto">
            <a:xfrm rot="10800000">
              <a:off x="4405933" y="4379003"/>
              <a:ext cx="355823" cy="455165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2">
              <a:extLst>
                <a:ext uri="{FF2B5EF4-FFF2-40B4-BE49-F238E27FC236}">
                  <a16:creationId xmlns:a16="http://schemas.microsoft.com/office/drawing/2014/main" id="{D78F596A-9E7C-4CFE-8D09-249824A02C8F}"/>
                </a:ext>
              </a:extLst>
            </p:cNvPr>
            <p:cNvCxnSpPr>
              <a:cxnSpLocks/>
              <a:stCxn id="6" idx="1"/>
              <a:endCxn id="5" idx="2"/>
            </p:cNvCxnSpPr>
            <p:nvPr/>
          </p:nvCxnSpPr>
          <p:spPr bwMode="auto">
            <a:xfrm rot="10800000">
              <a:off x="3327442" y="3695238"/>
              <a:ext cx="360040" cy="455165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12">
              <a:extLst>
                <a:ext uri="{FF2B5EF4-FFF2-40B4-BE49-F238E27FC236}">
                  <a16:creationId xmlns:a16="http://schemas.microsoft.com/office/drawing/2014/main" id="{B319C4D3-2524-4B39-B77C-618AC420A1B2}"/>
                </a:ext>
              </a:extLst>
            </p:cNvPr>
            <p:cNvCxnSpPr>
              <a:cxnSpLocks/>
              <a:stCxn id="5" idx="1"/>
              <a:endCxn id="4" idx="2"/>
            </p:cNvCxnSpPr>
            <p:nvPr/>
          </p:nvCxnSpPr>
          <p:spPr bwMode="auto">
            <a:xfrm rot="10800000">
              <a:off x="2248953" y="2999064"/>
              <a:ext cx="360040" cy="467572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12">
              <a:extLst>
                <a:ext uri="{FF2B5EF4-FFF2-40B4-BE49-F238E27FC236}">
                  <a16:creationId xmlns:a16="http://schemas.microsoft.com/office/drawing/2014/main" id="{0F7CBBA8-989A-45BB-83EE-B9315BA1125A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65167" y="2342236"/>
              <a:ext cx="4615036" cy="3175695"/>
            </a:xfrm>
            <a:prstGeom prst="bentConnector2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FB2767E-B9AA-45AB-BF4D-1B5A97D24AAF}"/>
              </a:ext>
            </a:extLst>
          </p:cNvPr>
          <p:cNvSpPr txBox="1">
            <a:spLocks/>
          </p:cNvSpPr>
          <p:nvPr/>
        </p:nvSpPr>
        <p:spPr>
          <a:xfrm>
            <a:off x="6520096" y="1498237"/>
            <a:ext cx="5351512" cy="358046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000" dirty="0"/>
              <a:t>Problem: In den Tests wird das erste Mal ersichtlich, dass eine Anforderung falsch verstanden wurde...</a:t>
            </a:r>
          </a:p>
          <a:p>
            <a:pPr lvl="1"/>
            <a:r>
              <a:rPr lang="de-DE" sz="2000" dirty="0"/>
              <a:t>Konsequenz: Kosten und Entwicklungszeit verdoppeln sich...</a:t>
            </a:r>
          </a:p>
          <a:p>
            <a:pPr lvl="1"/>
            <a:r>
              <a:rPr lang="de-DE" sz="2000" dirty="0"/>
              <a:t>Weiteres Problem: Keine Steuerung von Risikofaktoren</a:t>
            </a:r>
          </a:p>
          <a:p>
            <a:r>
              <a:rPr lang="en" sz="2000" dirty="0"/>
              <a:t> 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0685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4372EA-70FE-44C3-A2F8-72CCA1E6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63" y="1405184"/>
            <a:ext cx="3770315" cy="30133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288E30-131E-4382-8E17-68225E394D63}"/>
              </a:ext>
            </a:extLst>
          </p:cNvPr>
          <p:cNvSpPr/>
          <p:nvPr/>
        </p:nvSpPr>
        <p:spPr>
          <a:xfrm>
            <a:off x="2444376" y="465946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" sz="1200" dirty="0" err="1"/>
              <a:t>Bildquelle</a:t>
            </a:r>
            <a:r>
              <a:rPr lang="fr" sz="1200" dirty="0"/>
              <a:t>: Charles </a:t>
            </a:r>
            <a:r>
              <a:rPr lang="fr" sz="1200" dirty="0" err="1"/>
              <a:t>Lanteigne</a:t>
            </a:r>
            <a:r>
              <a:rPr lang="fr" sz="1200" dirty="0"/>
              <a:t> -, CC BY-SA 3.0, https://</a:t>
            </a:r>
            <a:r>
              <a:rPr lang="fr" sz="1200" dirty="0" err="1"/>
              <a:t>commons.wikimedia.org</a:t>
            </a:r>
            <a:r>
              <a:rPr lang="fr" sz="1200" dirty="0"/>
              <a:t>/w/</a:t>
            </a:r>
            <a:r>
              <a:rPr lang="fr" sz="1200" dirty="0" err="1"/>
              <a:t>index.php?curid</a:t>
            </a:r>
            <a:r>
              <a:rPr lang="fr" sz="1200" dirty="0"/>
              <a:t>=23915880</a:t>
            </a:r>
          </a:p>
        </p:txBody>
      </p:sp>
    </p:spTree>
    <p:extLst>
      <p:ext uri="{BB962C8B-B14F-4D97-AF65-F5344CB8AC3E}">
        <p14:creationId xmlns:p14="http://schemas.microsoft.com/office/powerpoint/2010/main" val="353762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football players on the field&#10;&#10;Description automatically generated">
            <a:extLst>
              <a:ext uri="{FF2B5EF4-FFF2-40B4-BE49-F238E27FC236}">
                <a16:creationId xmlns:a16="http://schemas.microsoft.com/office/drawing/2014/main" id="{B2FC0762-2224-4EF5-9F60-1C329CC063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1644" y="1925025"/>
            <a:ext cx="6408712" cy="38918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DB93E2-64A6-4C5C-B52C-86095B09F6FC}"/>
              </a:ext>
            </a:extLst>
          </p:cNvPr>
          <p:cNvSpPr/>
          <p:nvPr/>
        </p:nvSpPr>
        <p:spPr>
          <a:xfrm>
            <a:off x="2814464" y="5911107"/>
            <a:ext cx="65630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/>
              <a:t>Bildquelle:  Catherine </a:t>
            </a:r>
            <a:r>
              <a:rPr lang="de-DE" sz="1200" dirty="0" err="1"/>
              <a:t>Trigg</a:t>
            </a:r>
            <a:r>
              <a:rPr lang="de-DE" sz="1200" dirty="0"/>
              <a:t> - https://</a:t>
            </a:r>
            <a:r>
              <a:rPr lang="de-DE" sz="1200" dirty="0" err="1"/>
              <a:t>www.flickr.com</a:t>
            </a:r>
            <a:r>
              <a:rPr lang="de-DE" sz="1200" dirty="0"/>
              <a:t>/</a:t>
            </a:r>
            <a:r>
              <a:rPr lang="de-DE" sz="1200" dirty="0" err="1"/>
              <a:t>photos</a:t>
            </a:r>
            <a:r>
              <a:rPr lang="de-DE" sz="1200" dirty="0"/>
              <a:t>/</a:t>
            </a:r>
            <a:r>
              <a:rPr lang="de-DE" sz="1200" dirty="0" err="1"/>
              <a:t>cjtrigg</a:t>
            </a:r>
            <a:r>
              <a:rPr lang="de-DE" sz="1200" dirty="0"/>
              <a:t>/261317878/, CC BY 2.0 </a:t>
            </a:r>
          </a:p>
        </p:txBody>
      </p:sp>
    </p:spTree>
    <p:extLst>
      <p:ext uri="{BB962C8B-B14F-4D97-AF65-F5344CB8AC3E}">
        <p14:creationId xmlns:p14="http://schemas.microsoft.com/office/powerpoint/2010/main" val="324067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2">
            <a:extLst>
              <a:ext uri="{FF2B5EF4-FFF2-40B4-BE49-F238E27FC236}">
                <a16:creationId xmlns:a16="http://schemas.microsoft.com/office/drawing/2014/main" id="{DC19773C-936E-431F-9909-D4BC7B09220B}"/>
              </a:ext>
            </a:extLst>
          </p:cNvPr>
          <p:cNvGrpSpPr/>
          <p:nvPr/>
        </p:nvGrpSpPr>
        <p:grpSpPr>
          <a:xfrm>
            <a:off x="3495296" y="2391306"/>
            <a:ext cx="1694692" cy="2268958"/>
            <a:chOff x="1568624" y="2391306"/>
            <a:chExt cx="1694692" cy="226895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AFD036-6055-42EF-8D5E-8468339BEB21}"/>
                </a:ext>
              </a:extLst>
            </p:cNvPr>
            <p:cNvSpPr/>
            <p:nvPr/>
          </p:nvSpPr>
          <p:spPr bwMode="auto">
            <a:xfrm>
              <a:off x="1568624" y="2419512"/>
              <a:ext cx="346176" cy="1093068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 </a:t>
              </a:r>
              <a:r>
                <a:rPr lang="de-DE" sz="600" b="1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Planning</a:t>
              </a: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 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961A14-F30F-4D3F-9D70-6ED398DF5B5C}"/>
                </a:ext>
              </a:extLst>
            </p:cNvPr>
            <p:cNvSpPr/>
            <p:nvPr/>
          </p:nvSpPr>
          <p:spPr bwMode="auto">
            <a:xfrm>
              <a:off x="1568624" y="3567196"/>
              <a:ext cx="346176" cy="1093068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 </a:t>
              </a:r>
              <a:r>
                <a:rPr lang="de-DE" sz="600" b="1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Planning</a:t>
              </a: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 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15A5B5-60D7-49CB-9485-7939EE4CA11A}"/>
                </a:ext>
              </a:extLst>
            </p:cNvPr>
            <p:cNvSpPr/>
            <p:nvPr/>
          </p:nvSpPr>
          <p:spPr bwMode="auto">
            <a:xfrm>
              <a:off x="2917140" y="3567196"/>
              <a:ext cx="346176" cy="432048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</a:t>
              </a:r>
              <a:b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</a:b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Review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241799-18E6-40C1-A68C-AC64166B8550}"/>
                </a:ext>
              </a:extLst>
            </p:cNvPr>
            <p:cNvSpPr/>
            <p:nvPr/>
          </p:nvSpPr>
          <p:spPr bwMode="auto">
            <a:xfrm>
              <a:off x="2917140" y="4045507"/>
              <a:ext cx="346176" cy="614757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</a:t>
              </a:r>
              <a:b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</a:b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Retrospektive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AD114F-14B1-4C79-BC51-9F2D1DE5E9ED}"/>
                </a:ext>
              </a:extLst>
            </p:cNvPr>
            <p:cNvSpPr txBox="1"/>
            <p:nvPr/>
          </p:nvSpPr>
          <p:spPr>
            <a:xfrm>
              <a:off x="2654236" y="2391306"/>
              <a:ext cx="377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bg1">
                      <a:lumMod val="50000"/>
                    </a:schemeClr>
                  </a:solidFill>
                  <a:latin typeface="Sana" pitchFamily="2" charset="-78"/>
                  <a:cs typeface="Sana" pitchFamily="2" charset="-78"/>
                </a:rPr>
                <a:t>...</a:t>
              </a:r>
            </a:p>
          </p:txBody>
        </p:sp>
        <p:pic>
          <p:nvPicPr>
            <p:cNvPr id="8" name="Graphic 7" descr="Line Arrow: Rotate right">
              <a:extLst>
                <a:ext uri="{FF2B5EF4-FFF2-40B4-BE49-F238E27FC236}">
                  <a16:creationId xmlns:a16="http://schemas.microsoft.com/office/drawing/2014/main" id="{08D9A14E-CBA7-48F7-9C88-BA7A50825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7190" y="2402252"/>
              <a:ext cx="259506" cy="259506"/>
            </a:xfrm>
            <a:prstGeom prst="rect">
              <a:avLst/>
            </a:prstGeom>
          </p:spPr>
        </p:pic>
        <p:pic>
          <p:nvPicPr>
            <p:cNvPr id="9" name="Graphic 8" descr="Line Arrow: Rotate right">
              <a:extLst>
                <a:ext uri="{FF2B5EF4-FFF2-40B4-BE49-F238E27FC236}">
                  <a16:creationId xmlns:a16="http://schemas.microsoft.com/office/drawing/2014/main" id="{F0382758-48D1-4BF6-AF52-0661497D4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696" y="2402252"/>
              <a:ext cx="259506" cy="259506"/>
            </a:xfrm>
            <a:prstGeom prst="rect">
              <a:avLst/>
            </a:prstGeom>
          </p:spPr>
        </p:pic>
        <p:pic>
          <p:nvPicPr>
            <p:cNvPr id="10" name="Graphic 9" descr="Line Arrow: Rotate right">
              <a:extLst>
                <a:ext uri="{FF2B5EF4-FFF2-40B4-BE49-F238E27FC236}">
                  <a16:creationId xmlns:a16="http://schemas.microsoft.com/office/drawing/2014/main" id="{C54B2EA2-1E6C-4D5C-A331-CD86EB48F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76202" y="2402252"/>
              <a:ext cx="259506" cy="259506"/>
            </a:xfrm>
            <a:prstGeom prst="rect">
              <a:avLst/>
            </a:prstGeom>
          </p:spPr>
        </p:pic>
        <p:pic>
          <p:nvPicPr>
            <p:cNvPr id="11" name="Graphic 10" descr="Line Arrow: Rotate right">
              <a:extLst>
                <a:ext uri="{FF2B5EF4-FFF2-40B4-BE49-F238E27FC236}">
                  <a16:creationId xmlns:a16="http://schemas.microsoft.com/office/drawing/2014/main" id="{6E16E160-A843-4BC0-95B8-5FC3DA398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65820" y="2419512"/>
              <a:ext cx="259506" cy="25950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B3CD9-7BF6-4800-86EB-BFDA36D60F14}"/>
                </a:ext>
              </a:extLst>
            </p:cNvPr>
            <p:cNvSpPr/>
            <p:nvPr/>
          </p:nvSpPr>
          <p:spPr>
            <a:xfrm>
              <a:off x="1899852" y="2618865"/>
              <a:ext cx="944489" cy="184666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</a:rPr>
                <a:t>Daily </a:t>
              </a:r>
              <a:r>
                <a:rPr lang="de-DE" sz="600" b="1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</a:rPr>
                <a:t>Scrum</a:t>
              </a: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</a:rPr>
                <a:t> - täglich</a:t>
              </a:r>
              <a:endParaRPr lang="de-DE" sz="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uppieren 15">
            <a:extLst>
              <a:ext uri="{FF2B5EF4-FFF2-40B4-BE49-F238E27FC236}">
                <a16:creationId xmlns:a16="http://schemas.microsoft.com/office/drawing/2014/main" id="{7355DBCE-0CB5-4C05-AE31-D42618226B1B}"/>
              </a:ext>
            </a:extLst>
          </p:cNvPr>
          <p:cNvGrpSpPr/>
          <p:nvPr/>
        </p:nvGrpSpPr>
        <p:grpSpPr>
          <a:xfrm>
            <a:off x="5344982" y="2394274"/>
            <a:ext cx="1694692" cy="2268958"/>
            <a:chOff x="1568624" y="2391306"/>
            <a:chExt cx="1694692" cy="2268958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55806D06-080D-4520-A604-57FD7BC5F370}"/>
                </a:ext>
              </a:extLst>
            </p:cNvPr>
            <p:cNvSpPr/>
            <p:nvPr/>
          </p:nvSpPr>
          <p:spPr bwMode="auto">
            <a:xfrm>
              <a:off x="1568624" y="2419512"/>
              <a:ext cx="346176" cy="1093068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 </a:t>
              </a:r>
              <a:r>
                <a:rPr lang="de-DE" sz="600" b="1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Planning</a:t>
              </a: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 1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93D902DF-AB30-4C90-B8CA-05F5696F9CDC}"/>
                </a:ext>
              </a:extLst>
            </p:cNvPr>
            <p:cNvSpPr/>
            <p:nvPr/>
          </p:nvSpPr>
          <p:spPr bwMode="auto">
            <a:xfrm>
              <a:off x="1568624" y="3567196"/>
              <a:ext cx="346176" cy="1093068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 </a:t>
              </a:r>
              <a:r>
                <a:rPr lang="de-DE" sz="600" b="1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Planning</a:t>
              </a: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 2</a:t>
              </a: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16B0F6B-743A-4195-ACF8-C85ED7803EBF}"/>
                </a:ext>
              </a:extLst>
            </p:cNvPr>
            <p:cNvSpPr/>
            <p:nvPr/>
          </p:nvSpPr>
          <p:spPr bwMode="auto">
            <a:xfrm>
              <a:off x="2917140" y="3567196"/>
              <a:ext cx="346176" cy="432048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</a:t>
              </a:r>
              <a:b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</a:b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Review</a:t>
              </a: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DEEFD73E-803E-407A-A725-9885BFAD5802}"/>
                </a:ext>
              </a:extLst>
            </p:cNvPr>
            <p:cNvSpPr/>
            <p:nvPr/>
          </p:nvSpPr>
          <p:spPr bwMode="auto">
            <a:xfrm>
              <a:off x="2917140" y="4034750"/>
              <a:ext cx="346176" cy="625514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</a:t>
              </a:r>
              <a:b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</a:b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Retrospektive</a:t>
              </a: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DA7A6E70-3EBC-40A0-AAC8-AED9AF42A1B1}"/>
                </a:ext>
              </a:extLst>
            </p:cNvPr>
            <p:cNvSpPr txBox="1"/>
            <p:nvPr/>
          </p:nvSpPr>
          <p:spPr>
            <a:xfrm>
              <a:off x="2654236" y="239130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bg1">
                      <a:lumMod val="50000"/>
                    </a:schemeClr>
                  </a:solidFill>
                  <a:latin typeface="Sana" pitchFamily="2" charset="-78"/>
                  <a:cs typeface="Sana" pitchFamily="2" charset="-78"/>
                </a:rPr>
                <a:t>...</a:t>
              </a:r>
            </a:p>
          </p:txBody>
        </p:sp>
        <p:pic>
          <p:nvPicPr>
            <p:cNvPr id="19" name="Graphic 18" descr="Line Arrow: Rotate right">
              <a:extLst>
                <a:ext uri="{FF2B5EF4-FFF2-40B4-BE49-F238E27FC236}">
                  <a16:creationId xmlns:a16="http://schemas.microsoft.com/office/drawing/2014/main" id="{5A5ED43B-01D7-466E-B033-D47FFE6D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7190" y="2402252"/>
              <a:ext cx="259506" cy="259506"/>
            </a:xfrm>
            <a:prstGeom prst="rect">
              <a:avLst/>
            </a:prstGeom>
          </p:spPr>
        </p:pic>
        <p:pic>
          <p:nvPicPr>
            <p:cNvPr id="20" name="Graphic 19" descr="Line Arrow: Rotate right">
              <a:extLst>
                <a:ext uri="{FF2B5EF4-FFF2-40B4-BE49-F238E27FC236}">
                  <a16:creationId xmlns:a16="http://schemas.microsoft.com/office/drawing/2014/main" id="{88CBD0D2-75ED-4638-ADC4-3E76D3065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696" y="2402252"/>
              <a:ext cx="259506" cy="259506"/>
            </a:xfrm>
            <a:prstGeom prst="rect">
              <a:avLst/>
            </a:prstGeom>
          </p:spPr>
        </p:pic>
        <p:pic>
          <p:nvPicPr>
            <p:cNvPr id="21" name="Graphic 20" descr="Line Arrow: Rotate right">
              <a:extLst>
                <a:ext uri="{FF2B5EF4-FFF2-40B4-BE49-F238E27FC236}">
                  <a16:creationId xmlns:a16="http://schemas.microsoft.com/office/drawing/2014/main" id="{0BF4F642-0D4F-4580-8603-12AAC024B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76202" y="2402252"/>
              <a:ext cx="259506" cy="259506"/>
            </a:xfrm>
            <a:prstGeom prst="rect">
              <a:avLst/>
            </a:prstGeom>
          </p:spPr>
        </p:pic>
        <p:pic>
          <p:nvPicPr>
            <p:cNvPr id="22" name="Graphic 21" descr="Line Arrow: Rotate right">
              <a:extLst>
                <a:ext uri="{FF2B5EF4-FFF2-40B4-BE49-F238E27FC236}">
                  <a16:creationId xmlns:a16="http://schemas.microsoft.com/office/drawing/2014/main" id="{880C5684-524B-4473-B07B-E0E706C0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65820" y="2419512"/>
              <a:ext cx="259506" cy="25950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8595ED-94EA-47FD-B54A-97921EDB3859}"/>
                </a:ext>
              </a:extLst>
            </p:cNvPr>
            <p:cNvSpPr/>
            <p:nvPr/>
          </p:nvSpPr>
          <p:spPr>
            <a:xfrm>
              <a:off x="1899852" y="2618865"/>
              <a:ext cx="944489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</a:rPr>
                <a:t>Daily </a:t>
              </a:r>
              <a:r>
                <a:rPr lang="de-DE" sz="600" b="1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</a:rPr>
                <a:t>Scrum</a:t>
              </a: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</a:rPr>
                <a:t> - täglich</a:t>
              </a:r>
              <a:endParaRPr lang="de-DE" sz="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Gruppieren 32">
            <a:extLst>
              <a:ext uri="{FF2B5EF4-FFF2-40B4-BE49-F238E27FC236}">
                <a16:creationId xmlns:a16="http://schemas.microsoft.com/office/drawing/2014/main" id="{2CCFEE1E-200E-45C3-A848-31FF9116F05F}"/>
              </a:ext>
            </a:extLst>
          </p:cNvPr>
          <p:cNvGrpSpPr/>
          <p:nvPr/>
        </p:nvGrpSpPr>
        <p:grpSpPr>
          <a:xfrm>
            <a:off x="7189943" y="2391306"/>
            <a:ext cx="1694692" cy="2268958"/>
            <a:chOff x="1568624" y="2391306"/>
            <a:chExt cx="1694692" cy="2268958"/>
          </a:xfrm>
        </p:grpSpPr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0F8221F3-E86A-4E63-8F6B-700426930FC5}"/>
                </a:ext>
              </a:extLst>
            </p:cNvPr>
            <p:cNvSpPr/>
            <p:nvPr/>
          </p:nvSpPr>
          <p:spPr bwMode="auto">
            <a:xfrm>
              <a:off x="1568624" y="2419512"/>
              <a:ext cx="346176" cy="1093068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 </a:t>
              </a:r>
              <a:r>
                <a:rPr lang="de-DE" sz="600" b="1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Planning</a:t>
              </a: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 1</a:t>
              </a: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739A02C7-0560-46F8-ABF8-35CF49F03FBF}"/>
                </a:ext>
              </a:extLst>
            </p:cNvPr>
            <p:cNvSpPr/>
            <p:nvPr/>
          </p:nvSpPr>
          <p:spPr bwMode="auto">
            <a:xfrm>
              <a:off x="1568624" y="3567196"/>
              <a:ext cx="346176" cy="1093068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 </a:t>
              </a:r>
              <a:r>
                <a:rPr lang="de-DE" sz="600" b="1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Planning</a:t>
              </a: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 2</a:t>
              </a:r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45A71B2B-9D8B-45FB-B06A-C0DD938F1398}"/>
                </a:ext>
              </a:extLst>
            </p:cNvPr>
            <p:cNvSpPr/>
            <p:nvPr/>
          </p:nvSpPr>
          <p:spPr bwMode="auto">
            <a:xfrm>
              <a:off x="2917140" y="3567196"/>
              <a:ext cx="346176" cy="432048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</a:t>
              </a:r>
              <a:b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</a:b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Review</a:t>
              </a:r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E085DB0C-A962-44F9-BA4D-B04EFEA77C97}"/>
                </a:ext>
              </a:extLst>
            </p:cNvPr>
            <p:cNvSpPr/>
            <p:nvPr/>
          </p:nvSpPr>
          <p:spPr bwMode="auto">
            <a:xfrm>
              <a:off x="2917140" y="4045507"/>
              <a:ext cx="346176" cy="614757"/>
            </a:xfrm>
            <a:prstGeom prst="rect">
              <a:avLst/>
            </a:prstGeom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Sprint</a:t>
              </a:r>
              <a:b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</a:b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ＭＳ Ｐゴシック" pitchFamily="34" charset="-128"/>
                </a:rPr>
                <a:t>Retrospektive</a:t>
              </a:r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47AD1790-37F6-44CE-826A-4E68EFBD0119}"/>
                </a:ext>
              </a:extLst>
            </p:cNvPr>
            <p:cNvSpPr txBox="1"/>
            <p:nvPr/>
          </p:nvSpPr>
          <p:spPr>
            <a:xfrm>
              <a:off x="2654236" y="2391306"/>
              <a:ext cx="377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bg1">
                      <a:lumMod val="50000"/>
                    </a:schemeClr>
                  </a:solidFill>
                  <a:latin typeface="Sana" pitchFamily="2" charset="-78"/>
                  <a:cs typeface="Sana" pitchFamily="2" charset="-78"/>
                </a:rPr>
                <a:t>...</a:t>
              </a:r>
            </a:p>
          </p:txBody>
        </p:sp>
        <p:pic>
          <p:nvPicPr>
            <p:cNvPr id="30" name="Graphic 18" descr="Line Arrow: Rotate right">
              <a:extLst>
                <a:ext uri="{FF2B5EF4-FFF2-40B4-BE49-F238E27FC236}">
                  <a16:creationId xmlns:a16="http://schemas.microsoft.com/office/drawing/2014/main" id="{6CD4315E-B0AE-4CFA-8671-B767E2C8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7190" y="2402252"/>
              <a:ext cx="259506" cy="259506"/>
            </a:xfrm>
            <a:prstGeom prst="rect">
              <a:avLst/>
            </a:prstGeom>
          </p:spPr>
        </p:pic>
        <p:pic>
          <p:nvPicPr>
            <p:cNvPr id="31" name="Graphic 19" descr="Line Arrow: Rotate right">
              <a:extLst>
                <a:ext uri="{FF2B5EF4-FFF2-40B4-BE49-F238E27FC236}">
                  <a16:creationId xmlns:a16="http://schemas.microsoft.com/office/drawing/2014/main" id="{CFFB76AF-4D2D-4820-A861-9E75447CA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696" y="2402252"/>
              <a:ext cx="259506" cy="259506"/>
            </a:xfrm>
            <a:prstGeom prst="rect">
              <a:avLst/>
            </a:prstGeom>
          </p:spPr>
        </p:pic>
        <p:pic>
          <p:nvPicPr>
            <p:cNvPr id="32" name="Graphic 20" descr="Line Arrow: Rotate right">
              <a:extLst>
                <a:ext uri="{FF2B5EF4-FFF2-40B4-BE49-F238E27FC236}">
                  <a16:creationId xmlns:a16="http://schemas.microsoft.com/office/drawing/2014/main" id="{7F0E15F0-1423-44A2-BE22-4F4EA21E5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76202" y="2402252"/>
              <a:ext cx="259506" cy="259506"/>
            </a:xfrm>
            <a:prstGeom prst="rect">
              <a:avLst/>
            </a:prstGeom>
          </p:spPr>
        </p:pic>
        <p:pic>
          <p:nvPicPr>
            <p:cNvPr id="33" name="Graphic 21" descr="Line Arrow: Rotate right">
              <a:extLst>
                <a:ext uri="{FF2B5EF4-FFF2-40B4-BE49-F238E27FC236}">
                  <a16:creationId xmlns:a16="http://schemas.microsoft.com/office/drawing/2014/main" id="{E0A5666B-6C57-48B2-86AD-789E401C2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65820" y="2419512"/>
              <a:ext cx="259506" cy="259506"/>
            </a:xfrm>
            <a:prstGeom prst="rect">
              <a:avLst/>
            </a:prstGeom>
          </p:spPr>
        </p:pic>
        <p:sp>
          <p:nvSpPr>
            <p:cNvPr id="34" name="Rectangle 22">
              <a:extLst>
                <a:ext uri="{FF2B5EF4-FFF2-40B4-BE49-F238E27FC236}">
                  <a16:creationId xmlns:a16="http://schemas.microsoft.com/office/drawing/2014/main" id="{A52B3AF1-DA91-4F4A-8E68-214803A77ABF}"/>
                </a:ext>
              </a:extLst>
            </p:cNvPr>
            <p:cNvSpPr/>
            <p:nvPr/>
          </p:nvSpPr>
          <p:spPr>
            <a:xfrm>
              <a:off x="1899852" y="2618865"/>
              <a:ext cx="944489" cy="184666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</a:rPr>
                <a:t>Daily </a:t>
              </a:r>
              <a:r>
                <a:rPr lang="de-DE" sz="600" b="1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</a:rPr>
                <a:t>Scrum</a:t>
              </a:r>
              <a:r>
                <a:rPr lang="de-DE" sz="600" b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</a:rPr>
                <a:t> - täglich</a:t>
              </a:r>
              <a:endParaRPr lang="de-DE" sz="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35" name="Gerader Verbinder 10">
            <a:extLst>
              <a:ext uri="{FF2B5EF4-FFF2-40B4-BE49-F238E27FC236}">
                <a16:creationId xmlns:a16="http://schemas.microsoft.com/office/drawing/2014/main" id="{E0968DF9-0645-4A54-A867-487653909499}"/>
              </a:ext>
            </a:extLst>
          </p:cNvPr>
          <p:cNvCxnSpPr>
            <a:cxnSpLocks/>
          </p:cNvCxnSpPr>
          <p:nvPr/>
        </p:nvCxnSpPr>
        <p:spPr bwMode="auto">
          <a:xfrm>
            <a:off x="3423288" y="2348880"/>
            <a:ext cx="5616624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" name="Gerader Verbinder 43">
            <a:extLst>
              <a:ext uri="{FF2B5EF4-FFF2-40B4-BE49-F238E27FC236}">
                <a16:creationId xmlns:a16="http://schemas.microsoft.com/office/drawing/2014/main" id="{AF3DDDBD-7BEE-47B0-B840-603779A03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3288" y="3537012"/>
            <a:ext cx="5544616" cy="1528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" name="Gerader Verbinder 44">
            <a:extLst>
              <a:ext uri="{FF2B5EF4-FFF2-40B4-BE49-F238E27FC236}">
                <a16:creationId xmlns:a16="http://schemas.microsoft.com/office/drawing/2014/main" id="{F80A2640-3539-4D46-81C1-A09248544225}"/>
              </a:ext>
            </a:extLst>
          </p:cNvPr>
          <p:cNvCxnSpPr>
            <a:cxnSpLocks/>
          </p:cNvCxnSpPr>
          <p:nvPr/>
        </p:nvCxnSpPr>
        <p:spPr bwMode="auto">
          <a:xfrm>
            <a:off x="3423288" y="4725144"/>
            <a:ext cx="5616624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" name="Gerader Verbinder 45">
            <a:extLst>
              <a:ext uri="{FF2B5EF4-FFF2-40B4-BE49-F238E27FC236}">
                <a16:creationId xmlns:a16="http://schemas.microsoft.com/office/drawing/2014/main" id="{18DE937D-BD9E-49A4-A78E-36F4E967108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3288" y="2348880"/>
            <a:ext cx="0" cy="2376264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9" name="Gerader Verbinder 46">
            <a:extLst>
              <a:ext uri="{FF2B5EF4-FFF2-40B4-BE49-F238E27FC236}">
                <a16:creationId xmlns:a16="http://schemas.microsoft.com/office/drawing/2014/main" id="{8E50D305-1B63-424C-985A-1CD935CD806E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904" y="2348880"/>
            <a:ext cx="0" cy="2376264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0" name="Gerader Verbinder 62">
            <a:extLst>
              <a:ext uri="{FF2B5EF4-FFF2-40B4-BE49-F238E27FC236}">
                <a16:creationId xmlns:a16="http://schemas.microsoft.com/office/drawing/2014/main" id="{B86B1F67-2A6C-4250-BBB8-6E58F918C24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9912" y="2348880"/>
            <a:ext cx="584480" cy="118813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" name="Gerader Verbinder 65">
            <a:extLst>
              <a:ext uri="{FF2B5EF4-FFF2-40B4-BE49-F238E27FC236}">
                <a16:creationId xmlns:a16="http://schemas.microsoft.com/office/drawing/2014/main" id="{0CD8DC81-0742-49B2-90AE-1ED35B649C7B}"/>
              </a:ext>
            </a:extLst>
          </p:cNvPr>
          <p:cNvCxnSpPr>
            <a:cxnSpLocks/>
          </p:cNvCxnSpPr>
          <p:nvPr/>
        </p:nvCxnSpPr>
        <p:spPr bwMode="auto">
          <a:xfrm flipH="1">
            <a:off x="9033956" y="3537012"/>
            <a:ext cx="590437" cy="118813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2" name="Pfeil: Fünfeck 73">
            <a:extLst>
              <a:ext uri="{FF2B5EF4-FFF2-40B4-BE49-F238E27FC236}">
                <a16:creationId xmlns:a16="http://schemas.microsoft.com/office/drawing/2014/main" id="{ABA31C48-6709-4AB4-A371-133F935F0435}"/>
              </a:ext>
            </a:extLst>
          </p:cNvPr>
          <p:cNvSpPr/>
          <p:nvPr/>
        </p:nvSpPr>
        <p:spPr bwMode="auto">
          <a:xfrm>
            <a:off x="2271161" y="5014687"/>
            <a:ext cx="7320546" cy="520849"/>
          </a:xfrm>
          <a:prstGeom prst="homePlat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43" name="Gerade Verbindung mit Pfeil 82">
            <a:extLst>
              <a:ext uri="{FF2B5EF4-FFF2-40B4-BE49-F238E27FC236}">
                <a16:creationId xmlns:a16="http://schemas.microsoft.com/office/drawing/2014/main" id="{8C02CADE-542B-4C3A-9B8E-18502833B8B8}"/>
              </a:ext>
            </a:extLst>
          </p:cNvPr>
          <p:cNvCxnSpPr/>
          <p:nvPr/>
        </p:nvCxnSpPr>
        <p:spPr bwMode="auto">
          <a:xfrm>
            <a:off x="3423288" y="4869160"/>
            <a:ext cx="5904656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" name="Rectangle 22">
            <a:extLst>
              <a:ext uri="{FF2B5EF4-FFF2-40B4-BE49-F238E27FC236}">
                <a16:creationId xmlns:a16="http://schemas.microsoft.com/office/drawing/2014/main" id="{049474E6-DFFD-4857-B1D1-3216D70B4A7F}"/>
              </a:ext>
            </a:extLst>
          </p:cNvPr>
          <p:cNvSpPr/>
          <p:nvPr/>
        </p:nvSpPr>
        <p:spPr>
          <a:xfrm>
            <a:off x="8785936" y="4833390"/>
            <a:ext cx="47801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Release</a:t>
            </a:r>
            <a:endParaRPr lang="de-DE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" name="Gerader Verbinder 84">
            <a:extLst>
              <a:ext uri="{FF2B5EF4-FFF2-40B4-BE49-F238E27FC236}">
                <a16:creationId xmlns:a16="http://schemas.microsoft.com/office/drawing/2014/main" id="{D3632161-D01A-4168-B3AE-A949B71416A7}"/>
              </a:ext>
            </a:extLst>
          </p:cNvPr>
          <p:cNvCxnSpPr>
            <a:cxnSpLocks/>
          </p:cNvCxnSpPr>
          <p:nvPr/>
        </p:nvCxnSpPr>
        <p:spPr bwMode="auto">
          <a:xfrm flipV="1">
            <a:off x="7114312" y="2348880"/>
            <a:ext cx="0" cy="2376264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6" name="Gerader Verbinder 85">
            <a:extLst>
              <a:ext uri="{FF2B5EF4-FFF2-40B4-BE49-F238E27FC236}">
                <a16:creationId xmlns:a16="http://schemas.microsoft.com/office/drawing/2014/main" id="{67C13707-D5E3-47F2-AFA3-24121560327E}"/>
              </a:ext>
            </a:extLst>
          </p:cNvPr>
          <p:cNvCxnSpPr>
            <a:cxnSpLocks/>
          </p:cNvCxnSpPr>
          <p:nvPr/>
        </p:nvCxnSpPr>
        <p:spPr bwMode="auto">
          <a:xfrm flipV="1">
            <a:off x="5269899" y="2348880"/>
            <a:ext cx="0" cy="2376264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47" name="Grafik 88">
            <a:extLst>
              <a:ext uri="{FF2B5EF4-FFF2-40B4-BE49-F238E27FC236}">
                <a16:creationId xmlns:a16="http://schemas.microsoft.com/office/drawing/2014/main" id="{0611C694-37EF-48CC-974A-A3A2664D8A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185" y="5168660"/>
            <a:ext cx="222399" cy="251041"/>
          </a:xfrm>
          <a:prstGeom prst="rect">
            <a:avLst/>
          </a:prstGeom>
        </p:spPr>
      </p:pic>
      <p:pic>
        <p:nvPicPr>
          <p:cNvPr id="48" name="Grafik 89">
            <a:extLst>
              <a:ext uri="{FF2B5EF4-FFF2-40B4-BE49-F238E27FC236}">
                <a16:creationId xmlns:a16="http://schemas.microsoft.com/office/drawing/2014/main" id="{1FF72B69-C7B6-4E5E-B6D2-8E73A15D4A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3794" y="2711965"/>
            <a:ext cx="222399" cy="252958"/>
          </a:xfrm>
          <a:prstGeom prst="rect">
            <a:avLst/>
          </a:prstGeom>
        </p:spPr>
      </p:pic>
      <p:pic>
        <p:nvPicPr>
          <p:cNvPr id="49" name="Grafik 90">
            <a:extLst>
              <a:ext uri="{FF2B5EF4-FFF2-40B4-BE49-F238E27FC236}">
                <a16:creationId xmlns:a16="http://schemas.microsoft.com/office/drawing/2014/main" id="{55870D63-B7DA-4783-B823-28FC196EDD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902" y="2851076"/>
            <a:ext cx="222399" cy="252958"/>
          </a:xfrm>
          <a:prstGeom prst="rect">
            <a:avLst/>
          </a:prstGeom>
        </p:spPr>
      </p:pic>
      <p:pic>
        <p:nvPicPr>
          <p:cNvPr id="50" name="Grafik 91">
            <a:extLst>
              <a:ext uri="{FF2B5EF4-FFF2-40B4-BE49-F238E27FC236}">
                <a16:creationId xmlns:a16="http://schemas.microsoft.com/office/drawing/2014/main" id="{F0732148-588B-4DA2-ACE5-74F9A0EAAD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705" y="4093370"/>
            <a:ext cx="222399" cy="252958"/>
          </a:xfrm>
          <a:prstGeom prst="rect">
            <a:avLst/>
          </a:prstGeom>
        </p:spPr>
      </p:pic>
      <p:pic>
        <p:nvPicPr>
          <p:cNvPr id="51" name="Grafik 92">
            <a:extLst>
              <a:ext uri="{FF2B5EF4-FFF2-40B4-BE49-F238E27FC236}">
                <a16:creationId xmlns:a16="http://schemas.microsoft.com/office/drawing/2014/main" id="{5205BE83-97A7-4927-958D-BFC1E8DD0A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735" y="4424663"/>
            <a:ext cx="222399" cy="252958"/>
          </a:xfrm>
          <a:prstGeom prst="rect">
            <a:avLst/>
          </a:prstGeom>
        </p:spPr>
      </p:pic>
      <p:pic>
        <p:nvPicPr>
          <p:cNvPr id="52" name="Grafik 93">
            <a:extLst>
              <a:ext uri="{FF2B5EF4-FFF2-40B4-BE49-F238E27FC236}">
                <a16:creationId xmlns:a16="http://schemas.microsoft.com/office/drawing/2014/main" id="{BCCB0C8C-E562-4EC8-8B57-5248E53FD0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751" y="4264711"/>
            <a:ext cx="222399" cy="252958"/>
          </a:xfrm>
          <a:prstGeom prst="rect">
            <a:avLst/>
          </a:prstGeom>
        </p:spPr>
      </p:pic>
      <p:pic>
        <p:nvPicPr>
          <p:cNvPr id="53" name="Grafik 94">
            <a:extLst>
              <a:ext uri="{FF2B5EF4-FFF2-40B4-BE49-F238E27FC236}">
                <a16:creationId xmlns:a16="http://schemas.microsoft.com/office/drawing/2014/main" id="{C6F29066-3A6F-41A6-82CE-713ABDCA7F1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690" y="3788088"/>
            <a:ext cx="255190" cy="204426"/>
          </a:xfrm>
          <a:prstGeom prst="rect">
            <a:avLst/>
          </a:prstGeom>
        </p:spPr>
      </p:pic>
      <p:sp>
        <p:nvSpPr>
          <p:cNvPr id="54" name="Wolke 95">
            <a:extLst>
              <a:ext uri="{FF2B5EF4-FFF2-40B4-BE49-F238E27FC236}">
                <a16:creationId xmlns:a16="http://schemas.microsoft.com/office/drawing/2014/main" id="{E8CC33CC-360B-49DC-9103-5DF3DB231E79}"/>
              </a:ext>
            </a:extLst>
          </p:cNvPr>
          <p:cNvSpPr/>
          <p:nvPr/>
        </p:nvSpPr>
        <p:spPr bwMode="auto">
          <a:xfrm>
            <a:off x="2302842" y="3702795"/>
            <a:ext cx="536082" cy="375015"/>
          </a:xfrm>
          <a:prstGeom prst="cloud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55" name="Ellipse 96">
            <a:extLst>
              <a:ext uri="{FF2B5EF4-FFF2-40B4-BE49-F238E27FC236}">
                <a16:creationId xmlns:a16="http://schemas.microsoft.com/office/drawing/2014/main" id="{F8FF027B-E858-433B-A07D-B7BA3DF4966F}"/>
              </a:ext>
            </a:extLst>
          </p:cNvPr>
          <p:cNvSpPr/>
          <p:nvPr/>
        </p:nvSpPr>
        <p:spPr bwMode="auto">
          <a:xfrm>
            <a:off x="2558893" y="4112260"/>
            <a:ext cx="54463" cy="54463"/>
          </a:xfrm>
          <a:prstGeom prst="ellips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56" name="Ellipse 98">
            <a:extLst>
              <a:ext uri="{FF2B5EF4-FFF2-40B4-BE49-F238E27FC236}">
                <a16:creationId xmlns:a16="http://schemas.microsoft.com/office/drawing/2014/main" id="{2C92DE57-3319-4D83-828E-2FDA8897D9BC}"/>
              </a:ext>
            </a:extLst>
          </p:cNvPr>
          <p:cNvSpPr/>
          <p:nvPr/>
        </p:nvSpPr>
        <p:spPr bwMode="auto">
          <a:xfrm>
            <a:off x="2518769" y="4184515"/>
            <a:ext cx="28800" cy="28800"/>
          </a:xfrm>
          <a:prstGeom prst="ellips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57" name="Wolke 99">
            <a:extLst>
              <a:ext uri="{FF2B5EF4-FFF2-40B4-BE49-F238E27FC236}">
                <a16:creationId xmlns:a16="http://schemas.microsoft.com/office/drawing/2014/main" id="{EE568C2A-C618-48B3-BD48-98754DC4B91D}"/>
              </a:ext>
            </a:extLst>
          </p:cNvPr>
          <p:cNvSpPr/>
          <p:nvPr/>
        </p:nvSpPr>
        <p:spPr bwMode="auto">
          <a:xfrm>
            <a:off x="2428005" y="2262891"/>
            <a:ext cx="536082" cy="375015"/>
          </a:xfrm>
          <a:prstGeom prst="cloud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58" name="Ellipse 100">
            <a:extLst>
              <a:ext uri="{FF2B5EF4-FFF2-40B4-BE49-F238E27FC236}">
                <a16:creationId xmlns:a16="http://schemas.microsoft.com/office/drawing/2014/main" id="{E981AE15-5C6E-4F96-85F7-C6A3022FE806}"/>
              </a:ext>
            </a:extLst>
          </p:cNvPr>
          <p:cNvSpPr/>
          <p:nvPr/>
        </p:nvSpPr>
        <p:spPr bwMode="auto">
          <a:xfrm>
            <a:off x="2684056" y="2672356"/>
            <a:ext cx="54463" cy="54463"/>
          </a:xfrm>
          <a:prstGeom prst="ellips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59" name="Ellipse 101">
            <a:extLst>
              <a:ext uri="{FF2B5EF4-FFF2-40B4-BE49-F238E27FC236}">
                <a16:creationId xmlns:a16="http://schemas.microsoft.com/office/drawing/2014/main" id="{6EC3A868-5720-4B2E-88EF-011D95E4E805}"/>
              </a:ext>
            </a:extLst>
          </p:cNvPr>
          <p:cNvSpPr/>
          <p:nvPr/>
        </p:nvSpPr>
        <p:spPr bwMode="auto">
          <a:xfrm>
            <a:off x="2643932" y="2744611"/>
            <a:ext cx="28800" cy="28800"/>
          </a:xfrm>
          <a:prstGeom prst="ellips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60" name="Grafik 102">
            <a:extLst>
              <a:ext uri="{FF2B5EF4-FFF2-40B4-BE49-F238E27FC236}">
                <a16:creationId xmlns:a16="http://schemas.microsoft.com/office/drawing/2014/main" id="{C96E8B1B-2663-4A7C-B29B-BE083A38B3A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414" y="2348722"/>
            <a:ext cx="238593" cy="214480"/>
          </a:xfrm>
          <a:prstGeom prst="rect">
            <a:avLst/>
          </a:prstGeom>
        </p:spPr>
      </p:pic>
      <p:sp>
        <p:nvSpPr>
          <p:cNvPr id="61" name="Rectangle 22">
            <a:extLst>
              <a:ext uri="{FF2B5EF4-FFF2-40B4-BE49-F238E27FC236}">
                <a16:creationId xmlns:a16="http://schemas.microsoft.com/office/drawing/2014/main" id="{07A471A4-71C5-4052-97FF-DF83D39B8E71}"/>
              </a:ext>
            </a:extLst>
          </p:cNvPr>
          <p:cNvSpPr/>
          <p:nvPr/>
        </p:nvSpPr>
        <p:spPr>
          <a:xfrm>
            <a:off x="2302843" y="3218748"/>
            <a:ext cx="62869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Produktidee</a:t>
            </a:r>
          </a:p>
        </p:txBody>
      </p:sp>
      <p:sp>
        <p:nvSpPr>
          <p:cNvPr id="62" name="Gleichschenkliges Dreieck 104">
            <a:extLst>
              <a:ext uri="{FF2B5EF4-FFF2-40B4-BE49-F238E27FC236}">
                <a16:creationId xmlns:a16="http://schemas.microsoft.com/office/drawing/2014/main" id="{15D55B80-6C9A-49A6-8B9C-913E900E1D37}"/>
              </a:ext>
            </a:extLst>
          </p:cNvPr>
          <p:cNvSpPr/>
          <p:nvPr/>
        </p:nvSpPr>
        <p:spPr bwMode="auto">
          <a:xfrm rot="10800000">
            <a:off x="2446858" y="3392200"/>
            <a:ext cx="307788" cy="108808"/>
          </a:xfrm>
          <a:prstGeom prst="triangl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" name="Rectangle 22">
            <a:extLst>
              <a:ext uri="{FF2B5EF4-FFF2-40B4-BE49-F238E27FC236}">
                <a16:creationId xmlns:a16="http://schemas.microsoft.com/office/drawing/2014/main" id="{C6CD79E7-E620-4910-9071-61CB92E9F9D7}"/>
              </a:ext>
            </a:extLst>
          </p:cNvPr>
          <p:cNvSpPr/>
          <p:nvPr/>
        </p:nvSpPr>
        <p:spPr>
          <a:xfrm>
            <a:off x="2266848" y="4992851"/>
            <a:ext cx="79541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 err="1">
                <a:solidFill>
                  <a:schemeClr val="bg1">
                    <a:lumMod val="50000"/>
                  </a:schemeClr>
                </a:solidFill>
              </a:rPr>
              <a:t>Product</a:t>
            </a:r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 Backlog</a:t>
            </a:r>
          </a:p>
        </p:txBody>
      </p:sp>
      <p:sp>
        <p:nvSpPr>
          <p:cNvPr id="64" name="Gleichschenkliges Dreieck 106">
            <a:extLst>
              <a:ext uri="{FF2B5EF4-FFF2-40B4-BE49-F238E27FC236}">
                <a16:creationId xmlns:a16="http://schemas.microsoft.com/office/drawing/2014/main" id="{6FD85621-6304-4E5B-B151-0CD30E73422B}"/>
              </a:ext>
            </a:extLst>
          </p:cNvPr>
          <p:cNvSpPr/>
          <p:nvPr/>
        </p:nvSpPr>
        <p:spPr bwMode="auto">
          <a:xfrm rot="10800000">
            <a:off x="2440275" y="4797152"/>
            <a:ext cx="307788" cy="108808"/>
          </a:xfrm>
          <a:prstGeom prst="triangl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65" name="Gleichschenkliges Dreieck 107">
            <a:extLst>
              <a:ext uri="{FF2B5EF4-FFF2-40B4-BE49-F238E27FC236}">
                <a16:creationId xmlns:a16="http://schemas.microsoft.com/office/drawing/2014/main" id="{5FBA6084-459E-4564-99D8-85696F578E52}"/>
              </a:ext>
            </a:extLst>
          </p:cNvPr>
          <p:cNvSpPr/>
          <p:nvPr/>
        </p:nvSpPr>
        <p:spPr bwMode="auto">
          <a:xfrm rot="5400000">
            <a:off x="2926958" y="5236926"/>
            <a:ext cx="307788" cy="108808"/>
          </a:xfrm>
          <a:prstGeom prst="triangl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66" name="Rectangle 22">
            <a:extLst>
              <a:ext uri="{FF2B5EF4-FFF2-40B4-BE49-F238E27FC236}">
                <a16:creationId xmlns:a16="http://schemas.microsoft.com/office/drawing/2014/main" id="{22DE1AE6-AE4A-48D3-B199-BD8988F668F3}"/>
              </a:ext>
            </a:extLst>
          </p:cNvPr>
          <p:cNvSpPr/>
          <p:nvPr/>
        </p:nvSpPr>
        <p:spPr>
          <a:xfrm rot="16200000">
            <a:off x="2699046" y="5195420"/>
            <a:ext cx="54373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priorisiert</a:t>
            </a:r>
          </a:p>
        </p:txBody>
      </p:sp>
      <p:sp>
        <p:nvSpPr>
          <p:cNvPr id="67" name="Rechteck 113">
            <a:extLst>
              <a:ext uri="{FF2B5EF4-FFF2-40B4-BE49-F238E27FC236}">
                <a16:creationId xmlns:a16="http://schemas.microsoft.com/office/drawing/2014/main" id="{A152026C-8D86-433C-BE54-5FDB66200AAE}"/>
              </a:ext>
            </a:extLst>
          </p:cNvPr>
          <p:cNvSpPr/>
          <p:nvPr/>
        </p:nvSpPr>
        <p:spPr bwMode="auto">
          <a:xfrm>
            <a:off x="3207264" y="5013175"/>
            <a:ext cx="216024" cy="520849"/>
          </a:xfrm>
          <a:prstGeom prst="rect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600" b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Estimation</a:t>
            </a:r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 Meeting</a:t>
            </a:r>
          </a:p>
        </p:txBody>
      </p:sp>
      <p:sp>
        <p:nvSpPr>
          <p:cNvPr id="68" name="Rechteck 114">
            <a:extLst>
              <a:ext uri="{FF2B5EF4-FFF2-40B4-BE49-F238E27FC236}">
                <a16:creationId xmlns:a16="http://schemas.microsoft.com/office/drawing/2014/main" id="{C981CE5D-9D87-4C58-A67C-B25CD740ADF1}"/>
              </a:ext>
            </a:extLst>
          </p:cNvPr>
          <p:cNvSpPr/>
          <p:nvPr/>
        </p:nvSpPr>
        <p:spPr bwMode="auto">
          <a:xfrm>
            <a:off x="4138498" y="5013175"/>
            <a:ext cx="216024" cy="520849"/>
          </a:xfrm>
          <a:prstGeom prst="rect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600" b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Estimation</a:t>
            </a:r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 Meeting</a:t>
            </a:r>
          </a:p>
        </p:txBody>
      </p:sp>
      <p:sp>
        <p:nvSpPr>
          <p:cNvPr id="69" name="Rechteck 115">
            <a:extLst>
              <a:ext uri="{FF2B5EF4-FFF2-40B4-BE49-F238E27FC236}">
                <a16:creationId xmlns:a16="http://schemas.microsoft.com/office/drawing/2014/main" id="{576469C1-89BC-4D84-A589-B9C1E31E1D53}"/>
              </a:ext>
            </a:extLst>
          </p:cNvPr>
          <p:cNvSpPr/>
          <p:nvPr/>
        </p:nvSpPr>
        <p:spPr bwMode="auto">
          <a:xfrm>
            <a:off x="4570346" y="5013177"/>
            <a:ext cx="216024" cy="520849"/>
          </a:xfrm>
          <a:prstGeom prst="rect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600" b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Estimation</a:t>
            </a:r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 Meeting</a:t>
            </a:r>
          </a:p>
        </p:txBody>
      </p:sp>
      <p:sp>
        <p:nvSpPr>
          <p:cNvPr id="70" name="Rechteck 116">
            <a:extLst>
              <a:ext uri="{FF2B5EF4-FFF2-40B4-BE49-F238E27FC236}">
                <a16:creationId xmlns:a16="http://schemas.microsoft.com/office/drawing/2014/main" id="{9C8DE854-3949-41E8-AF77-B0D3E57014E3}"/>
              </a:ext>
            </a:extLst>
          </p:cNvPr>
          <p:cNvSpPr/>
          <p:nvPr/>
        </p:nvSpPr>
        <p:spPr bwMode="auto">
          <a:xfrm>
            <a:off x="5799552" y="5013175"/>
            <a:ext cx="216024" cy="521021"/>
          </a:xfrm>
          <a:prstGeom prst="rect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600" b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Estimation</a:t>
            </a:r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 Meeting</a:t>
            </a:r>
          </a:p>
        </p:txBody>
      </p:sp>
      <p:sp>
        <p:nvSpPr>
          <p:cNvPr id="71" name="Rechteck 117">
            <a:extLst>
              <a:ext uri="{FF2B5EF4-FFF2-40B4-BE49-F238E27FC236}">
                <a16:creationId xmlns:a16="http://schemas.microsoft.com/office/drawing/2014/main" id="{49AA743E-716E-42AF-8B14-0DAC7A30C562}"/>
              </a:ext>
            </a:extLst>
          </p:cNvPr>
          <p:cNvSpPr/>
          <p:nvPr/>
        </p:nvSpPr>
        <p:spPr bwMode="auto">
          <a:xfrm>
            <a:off x="6375616" y="5013175"/>
            <a:ext cx="216024" cy="522452"/>
          </a:xfrm>
          <a:prstGeom prst="rect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600" b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Estimation</a:t>
            </a:r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 Meeting</a:t>
            </a:r>
          </a:p>
        </p:txBody>
      </p:sp>
      <p:sp>
        <p:nvSpPr>
          <p:cNvPr id="72" name="Rechteck 118">
            <a:extLst>
              <a:ext uri="{FF2B5EF4-FFF2-40B4-BE49-F238E27FC236}">
                <a16:creationId xmlns:a16="http://schemas.microsoft.com/office/drawing/2014/main" id="{D25C100D-A5BE-4F56-ADD3-D5165E609BA8}"/>
              </a:ext>
            </a:extLst>
          </p:cNvPr>
          <p:cNvSpPr/>
          <p:nvPr/>
        </p:nvSpPr>
        <p:spPr bwMode="auto">
          <a:xfrm>
            <a:off x="7729195" y="5014720"/>
            <a:ext cx="216024" cy="519306"/>
          </a:xfrm>
          <a:prstGeom prst="rect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600" b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Estimation</a:t>
            </a:r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 Meeting</a:t>
            </a:r>
          </a:p>
        </p:txBody>
      </p:sp>
      <p:sp>
        <p:nvSpPr>
          <p:cNvPr id="73" name="Rechteck 119">
            <a:extLst>
              <a:ext uri="{FF2B5EF4-FFF2-40B4-BE49-F238E27FC236}">
                <a16:creationId xmlns:a16="http://schemas.microsoft.com/office/drawing/2014/main" id="{446623B6-E2E9-4770-B7CE-5C79FEC464A8}"/>
              </a:ext>
            </a:extLst>
          </p:cNvPr>
          <p:cNvSpPr/>
          <p:nvPr/>
        </p:nvSpPr>
        <p:spPr bwMode="auto">
          <a:xfrm>
            <a:off x="8113948" y="5014720"/>
            <a:ext cx="216024" cy="519304"/>
          </a:xfrm>
          <a:prstGeom prst="rect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600" b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Estimation</a:t>
            </a:r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34" charset="-128"/>
              </a:rPr>
              <a:t> Meeting</a:t>
            </a:r>
          </a:p>
        </p:txBody>
      </p:sp>
      <p:pic>
        <p:nvPicPr>
          <p:cNvPr id="74" name="Grafik 120">
            <a:extLst>
              <a:ext uri="{FF2B5EF4-FFF2-40B4-BE49-F238E27FC236}">
                <a16:creationId xmlns:a16="http://schemas.microsoft.com/office/drawing/2014/main" id="{50240670-8EC7-49F0-B6AF-F3A03EAC73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449" y="5168660"/>
            <a:ext cx="222399" cy="251041"/>
          </a:xfrm>
          <a:prstGeom prst="rect">
            <a:avLst/>
          </a:prstGeom>
        </p:spPr>
      </p:pic>
      <p:pic>
        <p:nvPicPr>
          <p:cNvPr id="75" name="Grafik 121">
            <a:extLst>
              <a:ext uri="{FF2B5EF4-FFF2-40B4-BE49-F238E27FC236}">
                <a16:creationId xmlns:a16="http://schemas.microsoft.com/office/drawing/2014/main" id="{9637B2F0-3E97-45BB-916A-C1E6BC0E2F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585" y="5157193"/>
            <a:ext cx="222399" cy="251041"/>
          </a:xfrm>
          <a:prstGeom prst="rect">
            <a:avLst/>
          </a:prstGeom>
        </p:spPr>
      </p:pic>
      <p:pic>
        <p:nvPicPr>
          <p:cNvPr id="76" name="Grafik 122">
            <a:extLst>
              <a:ext uri="{FF2B5EF4-FFF2-40B4-BE49-F238E27FC236}">
                <a16:creationId xmlns:a16="http://schemas.microsoft.com/office/drawing/2014/main" id="{849BB3FC-8C60-4AC3-AB99-8C7FC9BE90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9362" y="5157193"/>
            <a:ext cx="222399" cy="251041"/>
          </a:xfrm>
          <a:prstGeom prst="rect">
            <a:avLst/>
          </a:prstGeom>
        </p:spPr>
      </p:pic>
      <p:pic>
        <p:nvPicPr>
          <p:cNvPr id="77" name="Grafik 123">
            <a:extLst>
              <a:ext uri="{FF2B5EF4-FFF2-40B4-BE49-F238E27FC236}">
                <a16:creationId xmlns:a16="http://schemas.microsoft.com/office/drawing/2014/main" id="{4704646A-7541-47D3-B5A7-7EBBC3A6AB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849" y="5157193"/>
            <a:ext cx="222399" cy="251041"/>
          </a:xfrm>
          <a:prstGeom prst="rect">
            <a:avLst/>
          </a:prstGeom>
        </p:spPr>
      </p:pic>
      <p:cxnSp>
        <p:nvCxnSpPr>
          <p:cNvPr id="78" name="Gerader Verbinder 127">
            <a:extLst>
              <a:ext uri="{FF2B5EF4-FFF2-40B4-BE49-F238E27FC236}">
                <a16:creationId xmlns:a16="http://schemas.microsoft.com/office/drawing/2014/main" id="{3CC25C2F-E343-4947-91F5-7186C94F6EBC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904" y="4766968"/>
            <a:ext cx="0" cy="10219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9" name="Gerader Verbinder 130">
            <a:extLst>
              <a:ext uri="{FF2B5EF4-FFF2-40B4-BE49-F238E27FC236}">
                <a16:creationId xmlns:a16="http://schemas.microsoft.com/office/drawing/2014/main" id="{5F100A42-1DC4-4019-BED3-03CC75CE7C01}"/>
              </a:ext>
            </a:extLst>
          </p:cNvPr>
          <p:cNvCxnSpPr>
            <a:cxnSpLocks/>
          </p:cNvCxnSpPr>
          <p:nvPr/>
        </p:nvCxnSpPr>
        <p:spPr bwMode="auto">
          <a:xfrm flipV="1">
            <a:off x="7114312" y="4766968"/>
            <a:ext cx="0" cy="10219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0" name="Gerader Verbinder 131">
            <a:extLst>
              <a:ext uri="{FF2B5EF4-FFF2-40B4-BE49-F238E27FC236}">
                <a16:creationId xmlns:a16="http://schemas.microsoft.com/office/drawing/2014/main" id="{A599325A-F3E7-4C33-AC98-0F7492904BD4}"/>
              </a:ext>
            </a:extLst>
          </p:cNvPr>
          <p:cNvCxnSpPr>
            <a:cxnSpLocks/>
          </p:cNvCxnSpPr>
          <p:nvPr/>
        </p:nvCxnSpPr>
        <p:spPr bwMode="auto">
          <a:xfrm flipV="1">
            <a:off x="5269899" y="4767248"/>
            <a:ext cx="0" cy="10219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1" name="Pfeil: Fünfeck 132">
            <a:extLst>
              <a:ext uri="{FF2B5EF4-FFF2-40B4-BE49-F238E27FC236}">
                <a16:creationId xmlns:a16="http://schemas.microsoft.com/office/drawing/2014/main" id="{289A4A08-1043-4D73-9890-5811555481CC}"/>
              </a:ext>
            </a:extLst>
          </p:cNvPr>
          <p:cNvSpPr/>
          <p:nvPr/>
        </p:nvSpPr>
        <p:spPr bwMode="auto">
          <a:xfrm rot="5400000">
            <a:off x="2461963" y="5630554"/>
            <a:ext cx="221444" cy="159297"/>
          </a:xfrm>
          <a:prstGeom prst="homePlate">
            <a:avLst>
              <a:gd name="adj" fmla="val 26464"/>
            </a:avLst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" name="Rectangle 22">
            <a:extLst>
              <a:ext uri="{FF2B5EF4-FFF2-40B4-BE49-F238E27FC236}">
                <a16:creationId xmlns:a16="http://schemas.microsoft.com/office/drawing/2014/main" id="{03059118-08B4-4856-A23B-2F2813764107}"/>
              </a:ext>
            </a:extLst>
          </p:cNvPr>
          <p:cNvSpPr/>
          <p:nvPr/>
        </p:nvSpPr>
        <p:spPr>
          <a:xfrm>
            <a:off x="8967905" y="1972046"/>
            <a:ext cx="9989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b="1" dirty="0">
                <a:solidFill>
                  <a:schemeClr val="bg1">
                    <a:lumMod val="50000"/>
                  </a:schemeClr>
                </a:solidFill>
              </a:rPr>
              <a:t>Taktische Ebene</a:t>
            </a:r>
          </a:p>
        </p:txBody>
      </p:sp>
      <p:sp>
        <p:nvSpPr>
          <p:cNvPr id="83" name="Rectangle 22">
            <a:extLst>
              <a:ext uri="{FF2B5EF4-FFF2-40B4-BE49-F238E27FC236}">
                <a16:creationId xmlns:a16="http://schemas.microsoft.com/office/drawing/2014/main" id="{52632B9A-5208-4BBF-8DB6-51F4A85BBB1C}"/>
              </a:ext>
            </a:extLst>
          </p:cNvPr>
          <p:cNvSpPr/>
          <p:nvPr/>
        </p:nvSpPr>
        <p:spPr>
          <a:xfrm>
            <a:off x="8967905" y="5661828"/>
            <a:ext cx="1141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b="1" dirty="0">
                <a:solidFill>
                  <a:schemeClr val="bg1">
                    <a:lumMod val="50000"/>
                  </a:schemeClr>
                </a:solidFill>
              </a:rPr>
              <a:t>Strategische Ebene</a:t>
            </a:r>
          </a:p>
        </p:txBody>
      </p:sp>
      <p:pic>
        <p:nvPicPr>
          <p:cNvPr id="84" name="Grafik 102">
            <a:extLst>
              <a:ext uri="{FF2B5EF4-FFF2-40B4-BE49-F238E27FC236}">
                <a16:creationId xmlns:a16="http://schemas.microsoft.com/office/drawing/2014/main" id="{48933AC6-9928-440D-823E-ABA29F04EDE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5309" y="4791478"/>
            <a:ext cx="238593" cy="214480"/>
          </a:xfrm>
          <a:prstGeom prst="rect">
            <a:avLst/>
          </a:prstGeom>
        </p:spPr>
      </p:pic>
      <p:sp>
        <p:nvSpPr>
          <p:cNvPr id="85" name="Rectangle 22">
            <a:extLst>
              <a:ext uri="{FF2B5EF4-FFF2-40B4-BE49-F238E27FC236}">
                <a16:creationId xmlns:a16="http://schemas.microsoft.com/office/drawing/2014/main" id="{7C116A0E-42CF-46CA-80CA-AB101979BBE2}"/>
              </a:ext>
            </a:extLst>
          </p:cNvPr>
          <p:cNvSpPr/>
          <p:nvPr/>
        </p:nvSpPr>
        <p:spPr>
          <a:xfrm>
            <a:off x="9406254" y="4945645"/>
            <a:ext cx="59503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Version 1.2</a:t>
            </a:r>
            <a:endParaRPr lang="de-DE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Rectangle 22">
            <a:extLst>
              <a:ext uri="{FF2B5EF4-FFF2-40B4-BE49-F238E27FC236}">
                <a16:creationId xmlns:a16="http://schemas.microsoft.com/office/drawing/2014/main" id="{968F0C10-11E4-4734-801C-7405EB734460}"/>
              </a:ext>
            </a:extLst>
          </p:cNvPr>
          <p:cNvSpPr/>
          <p:nvPr/>
        </p:nvSpPr>
        <p:spPr>
          <a:xfrm>
            <a:off x="2302842" y="2931138"/>
            <a:ext cx="42351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Kunde</a:t>
            </a:r>
          </a:p>
        </p:txBody>
      </p:sp>
      <p:sp>
        <p:nvSpPr>
          <p:cNvPr id="87" name="Rectangle 22">
            <a:extLst>
              <a:ext uri="{FF2B5EF4-FFF2-40B4-BE49-F238E27FC236}">
                <a16:creationId xmlns:a16="http://schemas.microsoft.com/office/drawing/2014/main" id="{E62153E0-BD29-4AFC-BCE2-82EB78912AEF}"/>
              </a:ext>
            </a:extLst>
          </p:cNvPr>
          <p:cNvSpPr/>
          <p:nvPr/>
        </p:nvSpPr>
        <p:spPr>
          <a:xfrm>
            <a:off x="2455243" y="3083538"/>
            <a:ext cx="65594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Management</a:t>
            </a:r>
          </a:p>
        </p:txBody>
      </p:sp>
      <p:sp>
        <p:nvSpPr>
          <p:cNvPr id="88" name="Rectangle 22">
            <a:extLst>
              <a:ext uri="{FF2B5EF4-FFF2-40B4-BE49-F238E27FC236}">
                <a16:creationId xmlns:a16="http://schemas.microsoft.com/office/drawing/2014/main" id="{BD39756C-05D5-434F-BFD0-DE27E6603BA8}"/>
              </a:ext>
            </a:extLst>
          </p:cNvPr>
          <p:cNvSpPr/>
          <p:nvPr/>
        </p:nvSpPr>
        <p:spPr>
          <a:xfrm>
            <a:off x="2207568" y="4473670"/>
            <a:ext cx="474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 err="1">
                <a:solidFill>
                  <a:schemeClr val="bg1">
                    <a:lumMod val="50000"/>
                  </a:schemeClr>
                </a:solidFill>
              </a:rPr>
              <a:t>Product</a:t>
            </a:r>
            <a:endParaRPr lang="de-DE" sz="6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de-DE" sz="600" b="1" dirty="0" err="1">
                <a:solidFill>
                  <a:schemeClr val="bg1">
                    <a:lumMod val="50000"/>
                  </a:schemeClr>
                </a:solidFill>
              </a:rPr>
              <a:t>Owner</a:t>
            </a:r>
            <a:endParaRPr lang="de-DE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Rectangle 22">
            <a:extLst>
              <a:ext uri="{FF2B5EF4-FFF2-40B4-BE49-F238E27FC236}">
                <a16:creationId xmlns:a16="http://schemas.microsoft.com/office/drawing/2014/main" id="{C9105098-3CF2-41A9-833E-2FCB7F0E618F}"/>
              </a:ext>
            </a:extLst>
          </p:cNvPr>
          <p:cNvSpPr/>
          <p:nvPr/>
        </p:nvSpPr>
        <p:spPr>
          <a:xfrm>
            <a:off x="2600425" y="4632317"/>
            <a:ext cx="38664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CCD20A5B-3421-4C47-A699-F7B8F574FA72}"/>
              </a:ext>
            </a:extLst>
          </p:cNvPr>
          <p:cNvSpPr/>
          <p:nvPr/>
        </p:nvSpPr>
        <p:spPr>
          <a:xfrm>
            <a:off x="2954133" y="4310524"/>
            <a:ext cx="4347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" b="1" dirty="0" err="1">
                <a:solidFill>
                  <a:schemeClr val="bg1">
                    <a:lumMod val="50000"/>
                  </a:schemeClr>
                </a:solidFill>
              </a:rPr>
              <a:t>Scrum</a:t>
            </a:r>
            <a:endParaRPr lang="de-DE" sz="6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Master</a:t>
            </a:r>
          </a:p>
        </p:txBody>
      </p:sp>
      <p:cxnSp>
        <p:nvCxnSpPr>
          <p:cNvPr id="91" name="Gerade Verbindung mit Pfeil 82">
            <a:extLst>
              <a:ext uri="{FF2B5EF4-FFF2-40B4-BE49-F238E27FC236}">
                <a16:creationId xmlns:a16="http://schemas.microsoft.com/office/drawing/2014/main" id="{3BBB9956-133B-46A0-842C-DC35496FCA74}"/>
              </a:ext>
            </a:extLst>
          </p:cNvPr>
          <p:cNvCxnSpPr>
            <a:cxnSpLocks/>
          </p:cNvCxnSpPr>
          <p:nvPr/>
        </p:nvCxnSpPr>
        <p:spPr bwMode="auto">
          <a:xfrm>
            <a:off x="2438499" y="5966452"/>
            <a:ext cx="2360972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" name="Ellipse 101">
            <a:extLst>
              <a:ext uri="{FF2B5EF4-FFF2-40B4-BE49-F238E27FC236}">
                <a16:creationId xmlns:a16="http://schemas.microsoft.com/office/drawing/2014/main" id="{2084D5AD-E3EF-473C-BF16-5443E9F99C61}"/>
              </a:ext>
            </a:extLst>
          </p:cNvPr>
          <p:cNvSpPr/>
          <p:nvPr/>
        </p:nvSpPr>
        <p:spPr bwMode="auto">
          <a:xfrm>
            <a:off x="4627040" y="5949280"/>
            <a:ext cx="28800" cy="288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93" name="Gerade Verbindung mit Pfeil 82">
            <a:extLst>
              <a:ext uri="{FF2B5EF4-FFF2-40B4-BE49-F238E27FC236}">
                <a16:creationId xmlns:a16="http://schemas.microsoft.com/office/drawing/2014/main" id="{A6948237-B81C-4E22-B57C-39B9CD4782C4}"/>
              </a:ext>
            </a:extLst>
          </p:cNvPr>
          <p:cNvCxnSpPr>
            <a:cxnSpLocks/>
          </p:cNvCxnSpPr>
          <p:nvPr/>
        </p:nvCxnSpPr>
        <p:spPr bwMode="auto">
          <a:xfrm flipV="1">
            <a:off x="261490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4" name="Gerade Verbindung mit Pfeil 82">
            <a:extLst>
              <a:ext uri="{FF2B5EF4-FFF2-40B4-BE49-F238E27FC236}">
                <a16:creationId xmlns:a16="http://schemas.microsoft.com/office/drawing/2014/main" id="{A4A9D20C-126C-4FDA-A290-1283817017D5}"/>
              </a:ext>
            </a:extLst>
          </p:cNvPr>
          <p:cNvCxnSpPr>
            <a:cxnSpLocks/>
          </p:cNvCxnSpPr>
          <p:nvPr/>
        </p:nvCxnSpPr>
        <p:spPr bwMode="auto">
          <a:xfrm flipV="1">
            <a:off x="2567608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5" name="Gerade Verbindung mit Pfeil 82">
            <a:extLst>
              <a:ext uri="{FF2B5EF4-FFF2-40B4-BE49-F238E27FC236}">
                <a16:creationId xmlns:a16="http://schemas.microsoft.com/office/drawing/2014/main" id="{8277B559-007B-4799-A8BE-A1C33E3BEA22}"/>
              </a:ext>
            </a:extLst>
          </p:cNvPr>
          <p:cNvCxnSpPr>
            <a:cxnSpLocks/>
          </p:cNvCxnSpPr>
          <p:nvPr/>
        </p:nvCxnSpPr>
        <p:spPr bwMode="auto">
          <a:xfrm flipV="1">
            <a:off x="271162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6" name="Gerade Verbindung mit Pfeil 82">
            <a:extLst>
              <a:ext uri="{FF2B5EF4-FFF2-40B4-BE49-F238E27FC236}">
                <a16:creationId xmlns:a16="http://schemas.microsoft.com/office/drawing/2014/main" id="{69C56472-E92C-4A80-B530-0BD06DD22B87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432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7" name="Gerade Verbindung mit Pfeil 82">
            <a:extLst>
              <a:ext uri="{FF2B5EF4-FFF2-40B4-BE49-F238E27FC236}">
                <a16:creationId xmlns:a16="http://schemas.microsoft.com/office/drawing/2014/main" id="{4349CB6C-C2EB-4B78-9C5B-AC41FA0B7C2D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8922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8" name="Gerade Verbindung mit Pfeil 82">
            <a:extLst>
              <a:ext uri="{FF2B5EF4-FFF2-40B4-BE49-F238E27FC236}">
                <a16:creationId xmlns:a16="http://schemas.microsoft.com/office/drawing/2014/main" id="{F5A0E3AD-2E33-4E0B-83BE-23AFEBCADE56}"/>
              </a:ext>
            </a:extLst>
          </p:cNvPr>
          <p:cNvCxnSpPr>
            <a:cxnSpLocks/>
          </p:cNvCxnSpPr>
          <p:nvPr/>
        </p:nvCxnSpPr>
        <p:spPr bwMode="auto">
          <a:xfrm flipV="1">
            <a:off x="271162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9" name="Gerade Verbindung mit Pfeil 82">
            <a:extLst>
              <a:ext uri="{FF2B5EF4-FFF2-40B4-BE49-F238E27FC236}">
                <a16:creationId xmlns:a16="http://schemas.microsoft.com/office/drawing/2014/main" id="{D09DD9A5-BB6F-4141-BFCD-E2C62366E824}"/>
              </a:ext>
            </a:extLst>
          </p:cNvPr>
          <p:cNvCxnSpPr>
            <a:cxnSpLocks/>
          </p:cNvCxnSpPr>
          <p:nvPr/>
        </p:nvCxnSpPr>
        <p:spPr bwMode="auto">
          <a:xfrm flipV="1">
            <a:off x="2855640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0" name="Gerade Verbindung mit Pfeil 82">
            <a:extLst>
              <a:ext uri="{FF2B5EF4-FFF2-40B4-BE49-F238E27FC236}">
                <a16:creationId xmlns:a16="http://schemas.microsoft.com/office/drawing/2014/main" id="{BC8AE7CC-81BF-49D8-A0F7-846045B69409}"/>
              </a:ext>
            </a:extLst>
          </p:cNvPr>
          <p:cNvCxnSpPr>
            <a:cxnSpLocks/>
          </p:cNvCxnSpPr>
          <p:nvPr/>
        </p:nvCxnSpPr>
        <p:spPr bwMode="auto">
          <a:xfrm flipV="1">
            <a:off x="2808342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1" name="Gerade Verbindung mit Pfeil 82">
            <a:extLst>
              <a:ext uri="{FF2B5EF4-FFF2-40B4-BE49-F238E27FC236}">
                <a16:creationId xmlns:a16="http://schemas.microsoft.com/office/drawing/2014/main" id="{F1997BCD-1E08-4259-B2C8-61E22529B8E6}"/>
              </a:ext>
            </a:extLst>
          </p:cNvPr>
          <p:cNvCxnSpPr>
            <a:cxnSpLocks/>
          </p:cNvCxnSpPr>
          <p:nvPr/>
        </p:nvCxnSpPr>
        <p:spPr bwMode="auto">
          <a:xfrm flipV="1">
            <a:off x="2902938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" name="Gerade Verbindung mit Pfeil 82">
            <a:extLst>
              <a:ext uri="{FF2B5EF4-FFF2-40B4-BE49-F238E27FC236}">
                <a16:creationId xmlns:a16="http://schemas.microsoft.com/office/drawing/2014/main" id="{1FAA4287-6531-497E-9C78-7943107C939B}"/>
              </a:ext>
            </a:extLst>
          </p:cNvPr>
          <p:cNvCxnSpPr>
            <a:cxnSpLocks/>
          </p:cNvCxnSpPr>
          <p:nvPr/>
        </p:nvCxnSpPr>
        <p:spPr bwMode="auto">
          <a:xfrm flipV="1">
            <a:off x="2855640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" name="Gerade Verbindung mit Pfeil 82">
            <a:extLst>
              <a:ext uri="{FF2B5EF4-FFF2-40B4-BE49-F238E27FC236}">
                <a16:creationId xmlns:a16="http://schemas.microsoft.com/office/drawing/2014/main" id="{F8E6E4C0-16D4-4B3D-9700-80322BCF9162}"/>
              </a:ext>
            </a:extLst>
          </p:cNvPr>
          <p:cNvCxnSpPr>
            <a:cxnSpLocks/>
          </p:cNvCxnSpPr>
          <p:nvPr/>
        </p:nvCxnSpPr>
        <p:spPr bwMode="auto">
          <a:xfrm flipV="1">
            <a:off x="299965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4" name="Gerade Verbindung mit Pfeil 82">
            <a:extLst>
              <a:ext uri="{FF2B5EF4-FFF2-40B4-BE49-F238E27FC236}">
                <a16:creationId xmlns:a16="http://schemas.microsoft.com/office/drawing/2014/main" id="{81FAAB3C-7CE2-42BA-AC0B-581500369CCF}"/>
              </a:ext>
            </a:extLst>
          </p:cNvPr>
          <p:cNvCxnSpPr>
            <a:cxnSpLocks/>
          </p:cNvCxnSpPr>
          <p:nvPr/>
        </p:nvCxnSpPr>
        <p:spPr bwMode="auto">
          <a:xfrm flipV="1">
            <a:off x="2952358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" name="Gerade Verbindung mit Pfeil 82">
            <a:extLst>
              <a:ext uri="{FF2B5EF4-FFF2-40B4-BE49-F238E27FC236}">
                <a16:creationId xmlns:a16="http://schemas.microsoft.com/office/drawing/2014/main" id="{62523053-AC09-4A1C-A3A2-00950649DD3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695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6" name="Gerade Verbindung mit Pfeil 82">
            <a:extLst>
              <a:ext uri="{FF2B5EF4-FFF2-40B4-BE49-F238E27FC236}">
                <a16:creationId xmlns:a16="http://schemas.microsoft.com/office/drawing/2014/main" id="{BB9335B8-3D82-4C56-8228-940A12DC992B}"/>
              </a:ext>
            </a:extLst>
          </p:cNvPr>
          <p:cNvCxnSpPr>
            <a:cxnSpLocks/>
          </p:cNvCxnSpPr>
          <p:nvPr/>
        </p:nvCxnSpPr>
        <p:spPr bwMode="auto">
          <a:xfrm flipV="1">
            <a:off x="299965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7" name="Gerade Verbindung mit Pfeil 82">
            <a:extLst>
              <a:ext uri="{FF2B5EF4-FFF2-40B4-BE49-F238E27FC236}">
                <a16:creationId xmlns:a16="http://schemas.microsoft.com/office/drawing/2014/main" id="{6B2908C6-29B0-446B-B1D5-CFD6B887315C}"/>
              </a:ext>
            </a:extLst>
          </p:cNvPr>
          <p:cNvCxnSpPr>
            <a:cxnSpLocks/>
          </p:cNvCxnSpPr>
          <p:nvPr/>
        </p:nvCxnSpPr>
        <p:spPr bwMode="auto">
          <a:xfrm flipV="1">
            <a:off x="3143672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8" name="Gerade Verbindung mit Pfeil 82">
            <a:extLst>
              <a:ext uri="{FF2B5EF4-FFF2-40B4-BE49-F238E27FC236}">
                <a16:creationId xmlns:a16="http://schemas.microsoft.com/office/drawing/2014/main" id="{DC1B062A-DD6B-4C89-BF9A-2869477EE2FE}"/>
              </a:ext>
            </a:extLst>
          </p:cNvPr>
          <p:cNvCxnSpPr>
            <a:cxnSpLocks/>
          </p:cNvCxnSpPr>
          <p:nvPr/>
        </p:nvCxnSpPr>
        <p:spPr bwMode="auto">
          <a:xfrm flipV="1">
            <a:off x="309637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9" name="Gerade Verbindung mit Pfeil 82">
            <a:extLst>
              <a:ext uri="{FF2B5EF4-FFF2-40B4-BE49-F238E27FC236}">
                <a16:creationId xmlns:a16="http://schemas.microsoft.com/office/drawing/2014/main" id="{30AFAE54-3B7C-4FBB-AED6-E33EEA496B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190970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0" name="Gerade Verbindung mit Pfeil 82">
            <a:extLst>
              <a:ext uri="{FF2B5EF4-FFF2-40B4-BE49-F238E27FC236}">
                <a16:creationId xmlns:a16="http://schemas.microsoft.com/office/drawing/2014/main" id="{520513C5-225F-47D7-97C2-C106883ED7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43672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1" name="Gerade Verbindung mit Pfeil 82">
            <a:extLst>
              <a:ext uri="{FF2B5EF4-FFF2-40B4-BE49-F238E27FC236}">
                <a16:creationId xmlns:a16="http://schemas.microsoft.com/office/drawing/2014/main" id="{FB3D6198-120A-493E-A853-2F70027B1B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7688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" name="Gerade Verbindung mit Pfeil 82">
            <a:extLst>
              <a:ext uri="{FF2B5EF4-FFF2-40B4-BE49-F238E27FC236}">
                <a16:creationId xmlns:a16="http://schemas.microsoft.com/office/drawing/2014/main" id="{F9CC1751-4008-424B-B223-6135FD6C6745}"/>
              </a:ext>
            </a:extLst>
          </p:cNvPr>
          <p:cNvCxnSpPr>
            <a:cxnSpLocks/>
          </p:cNvCxnSpPr>
          <p:nvPr/>
        </p:nvCxnSpPr>
        <p:spPr bwMode="auto">
          <a:xfrm flipV="1">
            <a:off x="3240390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3" name="Gerade Verbindung mit Pfeil 82">
            <a:extLst>
              <a:ext uri="{FF2B5EF4-FFF2-40B4-BE49-F238E27FC236}">
                <a16:creationId xmlns:a16="http://schemas.microsoft.com/office/drawing/2014/main" id="{7957E75A-3AB5-4E8F-A552-9AE2C5E4B36A}"/>
              </a:ext>
            </a:extLst>
          </p:cNvPr>
          <p:cNvCxnSpPr>
            <a:cxnSpLocks/>
          </p:cNvCxnSpPr>
          <p:nvPr/>
        </p:nvCxnSpPr>
        <p:spPr bwMode="auto">
          <a:xfrm flipV="1">
            <a:off x="333498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4" name="Gerade Verbindung mit Pfeil 82">
            <a:extLst>
              <a:ext uri="{FF2B5EF4-FFF2-40B4-BE49-F238E27FC236}">
                <a16:creationId xmlns:a16="http://schemas.microsoft.com/office/drawing/2014/main" id="{337D819B-75C4-4C76-B77F-01F9CB0734D7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7688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5" name="Gerade Verbindung mit Pfeil 82">
            <a:extLst>
              <a:ext uri="{FF2B5EF4-FFF2-40B4-BE49-F238E27FC236}">
                <a16:creationId xmlns:a16="http://schemas.microsoft.com/office/drawing/2014/main" id="{D4BD7684-E8E2-4540-891E-EEB056DCFE29}"/>
              </a:ext>
            </a:extLst>
          </p:cNvPr>
          <p:cNvCxnSpPr>
            <a:cxnSpLocks/>
          </p:cNvCxnSpPr>
          <p:nvPr/>
        </p:nvCxnSpPr>
        <p:spPr bwMode="auto">
          <a:xfrm flipV="1">
            <a:off x="343170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6" name="Gerade Verbindung mit Pfeil 82">
            <a:extLst>
              <a:ext uri="{FF2B5EF4-FFF2-40B4-BE49-F238E27FC236}">
                <a16:creationId xmlns:a16="http://schemas.microsoft.com/office/drawing/2014/main" id="{BC561796-5356-4DEE-B7B3-C46083880AD2}"/>
              </a:ext>
            </a:extLst>
          </p:cNvPr>
          <p:cNvCxnSpPr>
            <a:cxnSpLocks/>
          </p:cNvCxnSpPr>
          <p:nvPr/>
        </p:nvCxnSpPr>
        <p:spPr bwMode="auto">
          <a:xfrm flipV="1">
            <a:off x="338440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7" name="Gerade Verbindung mit Pfeil 82">
            <a:extLst>
              <a:ext uri="{FF2B5EF4-FFF2-40B4-BE49-F238E27FC236}">
                <a16:creationId xmlns:a16="http://schemas.microsoft.com/office/drawing/2014/main" id="{72805E26-CB2E-48A5-B6BE-63EDA51BA01E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9002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8" name="Gerade Verbindung mit Pfeil 82">
            <a:extLst>
              <a:ext uri="{FF2B5EF4-FFF2-40B4-BE49-F238E27FC236}">
                <a16:creationId xmlns:a16="http://schemas.microsoft.com/office/drawing/2014/main" id="{E1BAD8C5-FE03-4A66-A04F-E2710BD9052A}"/>
              </a:ext>
            </a:extLst>
          </p:cNvPr>
          <p:cNvCxnSpPr>
            <a:cxnSpLocks/>
          </p:cNvCxnSpPr>
          <p:nvPr/>
        </p:nvCxnSpPr>
        <p:spPr bwMode="auto">
          <a:xfrm flipV="1">
            <a:off x="343170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9" name="Gerade Verbindung mit Pfeil 82">
            <a:extLst>
              <a:ext uri="{FF2B5EF4-FFF2-40B4-BE49-F238E27FC236}">
                <a16:creationId xmlns:a16="http://schemas.microsoft.com/office/drawing/2014/main" id="{90EB21F6-07A1-45AB-8CC9-188489E0EF6E}"/>
              </a:ext>
            </a:extLst>
          </p:cNvPr>
          <p:cNvCxnSpPr>
            <a:cxnSpLocks/>
          </p:cNvCxnSpPr>
          <p:nvPr/>
        </p:nvCxnSpPr>
        <p:spPr bwMode="auto">
          <a:xfrm flipV="1">
            <a:off x="3575720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0" name="Gerade Verbindung mit Pfeil 82">
            <a:extLst>
              <a:ext uri="{FF2B5EF4-FFF2-40B4-BE49-F238E27FC236}">
                <a16:creationId xmlns:a16="http://schemas.microsoft.com/office/drawing/2014/main" id="{9D424A54-FBDF-4D8D-922B-8793E56AE0B7}"/>
              </a:ext>
            </a:extLst>
          </p:cNvPr>
          <p:cNvCxnSpPr>
            <a:cxnSpLocks/>
          </p:cNvCxnSpPr>
          <p:nvPr/>
        </p:nvCxnSpPr>
        <p:spPr bwMode="auto">
          <a:xfrm flipV="1">
            <a:off x="3528422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1" name="Gerade Verbindung mit Pfeil 82">
            <a:extLst>
              <a:ext uri="{FF2B5EF4-FFF2-40B4-BE49-F238E27FC236}">
                <a16:creationId xmlns:a16="http://schemas.microsoft.com/office/drawing/2014/main" id="{D8A77E8D-8B2E-45E8-9DC8-08D653EBC152}"/>
              </a:ext>
            </a:extLst>
          </p:cNvPr>
          <p:cNvCxnSpPr>
            <a:cxnSpLocks/>
          </p:cNvCxnSpPr>
          <p:nvPr/>
        </p:nvCxnSpPr>
        <p:spPr bwMode="auto">
          <a:xfrm flipV="1">
            <a:off x="3623018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" name="Gerade Verbindung mit Pfeil 82">
            <a:extLst>
              <a:ext uri="{FF2B5EF4-FFF2-40B4-BE49-F238E27FC236}">
                <a16:creationId xmlns:a16="http://schemas.microsoft.com/office/drawing/2014/main" id="{D677FC0E-1E97-4D0B-85BE-ED30F348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75720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" name="Gerade Verbindung mit Pfeil 82">
            <a:extLst>
              <a:ext uri="{FF2B5EF4-FFF2-40B4-BE49-F238E27FC236}">
                <a16:creationId xmlns:a16="http://schemas.microsoft.com/office/drawing/2014/main" id="{9E09014F-C3D2-4B78-B422-57D5C33CFA8C}"/>
              </a:ext>
            </a:extLst>
          </p:cNvPr>
          <p:cNvCxnSpPr>
            <a:cxnSpLocks/>
          </p:cNvCxnSpPr>
          <p:nvPr/>
        </p:nvCxnSpPr>
        <p:spPr bwMode="auto">
          <a:xfrm flipV="1">
            <a:off x="371973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4" name="Gerade Verbindung mit Pfeil 82">
            <a:extLst>
              <a:ext uri="{FF2B5EF4-FFF2-40B4-BE49-F238E27FC236}">
                <a16:creationId xmlns:a16="http://schemas.microsoft.com/office/drawing/2014/main" id="{EB5C7D4A-4122-4F13-A1BC-AC0D2A4E706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72438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5" name="Ellipse 101">
            <a:extLst>
              <a:ext uri="{FF2B5EF4-FFF2-40B4-BE49-F238E27FC236}">
                <a16:creationId xmlns:a16="http://schemas.microsoft.com/office/drawing/2014/main" id="{AE4AB3DD-B2B5-4655-9DAC-F6E7C65B6ABE}"/>
              </a:ext>
            </a:extLst>
          </p:cNvPr>
          <p:cNvSpPr/>
          <p:nvPr/>
        </p:nvSpPr>
        <p:spPr bwMode="auto">
          <a:xfrm>
            <a:off x="3325884" y="5949907"/>
            <a:ext cx="28800" cy="288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26" name="Gerade Verbindung mit Pfeil 82">
            <a:extLst>
              <a:ext uri="{FF2B5EF4-FFF2-40B4-BE49-F238E27FC236}">
                <a16:creationId xmlns:a16="http://schemas.microsoft.com/office/drawing/2014/main" id="{DCC9439A-D8F5-4020-9827-59CA31153FE0}"/>
              </a:ext>
            </a:extLst>
          </p:cNvPr>
          <p:cNvCxnSpPr>
            <a:cxnSpLocks/>
          </p:cNvCxnSpPr>
          <p:nvPr/>
        </p:nvCxnSpPr>
        <p:spPr bwMode="auto">
          <a:xfrm flipV="1">
            <a:off x="376703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7" name="Gerade Verbindung mit Pfeil 82">
            <a:extLst>
              <a:ext uri="{FF2B5EF4-FFF2-40B4-BE49-F238E27FC236}">
                <a16:creationId xmlns:a16="http://schemas.microsoft.com/office/drawing/2014/main" id="{ABA4A393-8BAC-44F4-9D2E-075FD9431BD1}"/>
              </a:ext>
            </a:extLst>
          </p:cNvPr>
          <p:cNvCxnSpPr>
            <a:cxnSpLocks/>
          </p:cNvCxnSpPr>
          <p:nvPr/>
        </p:nvCxnSpPr>
        <p:spPr bwMode="auto">
          <a:xfrm flipV="1">
            <a:off x="371973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8" name="Gerade Verbindung mit Pfeil 82">
            <a:extLst>
              <a:ext uri="{FF2B5EF4-FFF2-40B4-BE49-F238E27FC236}">
                <a16:creationId xmlns:a16="http://schemas.microsoft.com/office/drawing/2014/main" id="{B21DC809-1EB5-4524-9539-D38C15C2BF23}"/>
              </a:ext>
            </a:extLst>
          </p:cNvPr>
          <p:cNvCxnSpPr>
            <a:cxnSpLocks/>
          </p:cNvCxnSpPr>
          <p:nvPr/>
        </p:nvCxnSpPr>
        <p:spPr bwMode="auto">
          <a:xfrm flipV="1">
            <a:off x="3814332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9" name="Gerade Verbindung mit Pfeil 82">
            <a:extLst>
              <a:ext uri="{FF2B5EF4-FFF2-40B4-BE49-F238E27FC236}">
                <a16:creationId xmlns:a16="http://schemas.microsoft.com/office/drawing/2014/main" id="{6EFBBC2E-FE1C-47C1-A69D-0205EE43B2DB}"/>
              </a:ext>
            </a:extLst>
          </p:cNvPr>
          <p:cNvCxnSpPr>
            <a:cxnSpLocks/>
          </p:cNvCxnSpPr>
          <p:nvPr/>
        </p:nvCxnSpPr>
        <p:spPr bwMode="auto">
          <a:xfrm flipV="1">
            <a:off x="376703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0" name="Gerade Verbindung mit Pfeil 82">
            <a:extLst>
              <a:ext uri="{FF2B5EF4-FFF2-40B4-BE49-F238E27FC236}">
                <a16:creationId xmlns:a16="http://schemas.microsoft.com/office/drawing/2014/main" id="{D3F49631-B413-4952-9AFB-234EB05E1A7F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1050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1" name="Gerade Verbindung mit Pfeil 82">
            <a:extLst>
              <a:ext uri="{FF2B5EF4-FFF2-40B4-BE49-F238E27FC236}">
                <a16:creationId xmlns:a16="http://schemas.microsoft.com/office/drawing/2014/main" id="{DE6A16E0-7193-4324-ABEC-52B5B61B58FE}"/>
              </a:ext>
            </a:extLst>
          </p:cNvPr>
          <p:cNvCxnSpPr>
            <a:cxnSpLocks/>
          </p:cNvCxnSpPr>
          <p:nvPr/>
        </p:nvCxnSpPr>
        <p:spPr bwMode="auto">
          <a:xfrm flipV="1">
            <a:off x="3863752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2" name="Gerade Verbindung mit Pfeil 82">
            <a:extLst>
              <a:ext uri="{FF2B5EF4-FFF2-40B4-BE49-F238E27FC236}">
                <a16:creationId xmlns:a16="http://schemas.microsoft.com/office/drawing/2014/main" id="{741FE658-4A14-427B-B8BC-68FA553E20A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58348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" name="Gerade Verbindung mit Pfeil 82">
            <a:extLst>
              <a:ext uri="{FF2B5EF4-FFF2-40B4-BE49-F238E27FC236}">
                <a16:creationId xmlns:a16="http://schemas.microsoft.com/office/drawing/2014/main" id="{44C98257-572D-447F-8819-5AABD8050626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1050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4" name="Gerade Verbindung mit Pfeil 82">
            <a:extLst>
              <a:ext uri="{FF2B5EF4-FFF2-40B4-BE49-F238E27FC236}">
                <a16:creationId xmlns:a16="http://schemas.microsoft.com/office/drawing/2014/main" id="{7C43BE8D-2511-4851-8865-C082863B82E5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506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5" name="Gerade Verbindung mit Pfeil 82">
            <a:extLst>
              <a:ext uri="{FF2B5EF4-FFF2-40B4-BE49-F238E27FC236}">
                <a16:creationId xmlns:a16="http://schemas.microsoft.com/office/drawing/2014/main" id="{AC6FFA0C-9870-4A53-AEFF-CF0056EAD2FF}"/>
              </a:ext>
            </a:extLst>
          </p:cNvPr>
          <p:cNvCxnSpPr>
            <a:cxnSpLocks/>
          </p:cNvCxnSpPr>
          <p:nvPr/>
        </p:nvCxnSpPr>
        <p:spPr bwMode="auto">
          <a:xfrm flipV="1">
            <a:off x="4007768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6" name="Gerade Verbindung mit Pfeil 82">
            <a:extLst>
              <a:ext uri="{FF2B5EF4-FFF2-40B4-BE49-F238E27FC236}">
                <a16:creationId xmlns:a16="http://schemas.microsoft.com/office/drawing/2014/main" id="{4DF78707-991F-4837-AFEA-CD7CBC7B4DEC}"/>
              </a:ext>
            </a:extLst>
          </p:cNvPr>
          <p:cNvCxnSpPr>
            <a:cxnSpLocks/>
          </p:cNvCxnSpPr>
          <p:nvPr/>
        </p:nvCxnSpPr>
        <p:spPr bwMode="auto">
          <a:xfrm flipV="1">
            <a:off x="410236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7" name="Gerade Verbindung mit Pfeil 82">
            <a:extLst>
              <a:ext uri="{FF2B5EF4-FFF2-40B4-BE49-F238E27FC236}">
                <a16:creationId xmlns:a16="http://schemas.microsoft.com/office/drawing/2014/main" id="{F576154F-83A5-45F4-817B-BAD435915035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506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8" name="Gerade Verbindung mit Pfeil 82">
            <a:extLst>
              <a:ext uri="{FF2B5EF4-FFF2-40B4-BE49-F238E27FC236}">
                <a16:creationId xmlns:a16="http://schemas.microsoft.com/office/drawing/2014/main" id="{E296EF5A-C064-4CE3-ADBE-9C1120E54BF8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9082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9" name="Gerade Verbindung mit Pfeil 82">
            <a:extLst>
              <a:ext uri="{FF2B5EF4-FFF2-40B4-BE49-F238E27FC236}">
                <a16:creationId xmlns:a16="http://schemas.microsoft.com/office/drawing/2014/main" id="{F4261CA6-FF2A-469F-BEF9-D99D87028CBA}"/>
              </a:ext>
            </a:extLst>
          </p:cNvPr>
          <p:cNvCxnSpPr>
            <a:cxnSpLocks/>
          </p:cNvCxnSpPr>
          <p:nvPr/>
        </p:nvCxnSpPr>
        <p:spPr bwMode="auto">
          <a:xfrm flipV="1">
            <a:off x="415178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0" name="Gerade Verbindung mit Pfeil 82">
            <a:extLst>
              <a:ext uri="{FF2B5EF4-FFF2-40B4-BE49-F238E27FC236}">
                <a16:creationId xmlns:a16="http://schemas.microsoft.com/office/drawing/2014/main" id="{4A9F8929-2490-4728-87D1-27CCCD5999F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46380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1" name="Gerade Verbindung mit Pfeil 82">
            <a:extLst>
              <a:ext uri="{FF2B5EF4-FFF2-40B4-BE49-F238E27FC236}">
                <a16:creationId xmlns:a16="http://schemas.microsoft.com/office/drawing/2014/main" id="{28F94829-97B7-4F22-9168-A0C9378A96DF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9082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2" name="Gerade Verbindung mit Pfeil 82">
            <a:extLst>
              <a:ext uri="{FF2B5EF4-FFF2-40B4-BE49-F238E27FC236}">
                <a16:creationId xmlns:a16="http://schemas.microsoft.com/office/drawing/2014/main" id="{121CAEF5-D1D8-40CA-AE50-5301B7C50DA3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3098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" name="Gerade Verbindung mit Pfeil 82">
            <a:extLst>
              <a:ext uri="{FF2B5EF4-FFF2-40B4-BE49-F238E27FC236}">
                <a16:creationId xmlns:a16="http://schemas.microsoft.com/office/drawing/2014/main" id="{007E3595-E872-4F70-B275-71B592382537}"/>
              </a:ext>
            </a:extLst>
          </p:cNvPr>
          <p:cNvCxnSpPr>
            <a:cxnSpLocks/>
          </p:cNvCxnSpPr>
          <p:nvPr/>
        </p:nvCxnSpPr>
        <p:spPr bwMode="auto">
          <a:xfrm flipV="1">
            <a:off x="4295800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4" name="Gerade Verbindung mit Pfeil 82">
            <a:extLst>
              <a:ext uri="{FF2B5EF4-FFF2-40B4-BE49-F238E27FC236}">
                <a16:creationId xmlns:a16="http://schemas.microsoft.com/office/drawing/2014/main" id="{B3C32191-A96E-4B5B-BEFD-F13C5867D54F}"/>
              </a:ext>
            </a:extLst>
          </p:cNvPr>
          <p:cNvCxnSpPr>
            <a:cxnSpLocks/>
          </p:cNvCxnSpPr>
          <p:nvPr/>
        </p:nvCxnSpPr>
        <p:spPr bwMode="auto">
          <a:xfrm flipV="1">
            <a:off x="439039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5" name="Gerade Verbindung mit Pfeil 82">
            <a:extLst>
              <a:ext uri="{FF2B5EF4-FFF2-40B4-BE49-F238E27FC236}">
                <a16:creationId xmlns:a16="http://schemas.microsoft.com/office/drawing/2014/main" id="{8210C5E3-BB66-46E4-A2EA-BAB3DA4D5FFD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3098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6" name="Gerade Verbindung mit Pfeil 82">
            <a:extLst>
              <a:ext uri="{FF2B5EF4-FFF2-40B4-BE49-F238E27FC236}">
                <a16:creationId xmlns:a16="http://schemas.microsoft.com/office/drawing/2014/main" id="{C7B4318A-4D87-418A-919E-4C31383927DD}"/>
              </a:ext>
            </a:extLst>
          </p:cNvPr>
          <p:cNvCxnSpPr>
            <a:cxnSpLocks/>
          </p:cNvCxnSpPr>
          <p:nvPr/>
        </p:nvCxnSpPr>
        <p:spPr bwMode="auto">
          <a:xfrm flipV="1">
            <a:off x="448711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7" name="Gerade Verbindung mit Pfeil 82">
            <a:extLst>
              <a:ext uri="{FF2B5EF4-FFF2-40B4-BE49-F238E27FC236}">
                <a16:creationId xmlns:a16="http://schemas.microsoft.com/office/drawing/2014/main" id="{AD93227B-33C0-46C1-82C2-C3F94D0AC5E8}"/>
              </a:ext>
            </a:extLst>
          </p:cNvPr>
          <p:cNvCxnSpPr>
            <a:cxnSpLocks/>
          </p:cNvCxnSpPr>
          <p:nvPr/>
        </p:nvCxnSpPr>
        <p:spPr bwMode="auto">
          <a:xfrm flipV="1">
            <a:off x="443981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8" name="Ellipse 101">
            <a:extLst>
              <a:ext uri="{FF2B5EF4-FFF2-40B4-BE49-F238E27FC236}">
                <a16:creationId xmlns:a16="http://schemas.microsoft.com/office/drawing/2014/main" id="{5B81FA52-7B87-4FD3-81B1-8C1228F2645F}"/>
              </a:ext>
            </a:extLst>
          </p:cNvPr>
          <p:cNvSpPr/>
          <p:nvPr/>
        </p:nvSpPr>
        <p:spPr bwMode="auto">
          <a:xfrm>
            <a:off x="4093262" y="5949907"/>
            <a:ext cx="28800" cy="288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49" name="Gerade Verbindung mit Pfeil 82">
            <a:extLst>
              <a:ext uri="{FF2B5EF4-FFF2-40B4-BE49-F238E27FC236}">
                <a16:creationId xmlns:a16="http://schemas.microsoft.com/office/drawing/2014/main" id="{12C638A7-8275-46D3-8EA9-7C9439F1DCF3}"/>
              </a:ext>
            </a:extLst>
          </p:cNvPr>
          <p:cNvCxnSpPr>
            <a:cxnSpLocks/>
          </p:cNvCxnSpPr>
          <p:nvPr/>
        </p:nvCxnSpPr>
        <p:spPr bwMode="auto">
          <a:xfrm flipV="1">
            <a:off x="443981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0" name="Gerade Verbindung mit Pfeil 82">
            <a:extLst>
              <a:ext uri="{FF2B5EF4-FFF2-40B4-BE49-F238E27FC236}">
                <a16:creationId xmlns:a16="http://schemas.microsoft.com/office/drawing/2014/main" id="{FD348262-A28A-47C0-9725-281DD321B14F}"/>
              </a:ext>
            </a:extLst>
          </p:cNvPr>
          <p:cNvCxnSpPr>
            <a:cxnSpLocks/>
          </p:cNvCxnSpPr>
          <p:nvPr/>
        </p:nvCxnSpPr>
        <p:spPr bwMode="auto">
          <a:xfrm flipV="1">
            <a:off x="448711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1" name="Gerade Verbindung mit Pfeil 82">
            <a:extLst>
              <a:ext uri="{FF2B5EF4-FFF2-40B4-BE49-F238E27FC236}">
                <a16:creationId xmlns:a16="http://schemas.microsoft.com/office/drawing/2014/main" id="{6DF300C6-E702-4637-9494-2578A687E6A0}"/>
              </a:ext>
            </a:extLst>
          </p:cNvPr>
          <p:cNvCxnSpPr>
            <a:cxnSpLocks/>
          </p:cNvCxnSpPr>
          <p:nvPr/>
        </p:nvCxnSpPr>
        <p:spPr bwMode="auto">
          <a:xfrm flipV="1">
            <a:off x="4439816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2" name="Gerade Verbindung mit Pfeil 82">
            <a:extLst>
              <a:ext uri="{FF2B5EF4-FFF2-40B4-BE49-F238E27FC236}">
                <a16:creationId xmlns:a16="http://schemas.microsoft.com/office/drawing/2014/main" id="{E4857EEE-F4CC-4FD1-A012-1709AFFB2330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3832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" name="Gerade Verbindung mit Pfeil 82">
            <a:extLst>
              <a:ext uri="{FF2B5EF4-FFF2-40B4-BE49-F238E27FC236}">
                <a16:creationId xmlns:a16="http://schemas.microsoft.com/office/drawing/2014/main" id="{3FFB61F4-C314-44CD-BCBE-47DA8A8F22D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36534" y="5949280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4" name="Rectangle 22">
            <a:extLst>
              <a:ext uri="{FF2B5EF4-FFF2-40B4-BE49-F238E27FC236}">
                <a16:creationId xmlns:a16="http://schemas.microsoft.com/office/drawing/2014/main" id="{1B221FB2-AB42-4D18-93ED-21E40D18A870}"/>
              </a:ext>
            </a:extLst>
          </p:cNvPr>
          <p:cNvSpPr/>
          <p:nvPr/>
        </p:nvSpPr>
        <p:spPr>
          <a:xfrm>
            <a:off x="2356402" y="5993605"/>
            <a:ext cx="66075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Release Plan</a:t>
            </a:r>
          </a:p>
        </p:txBody>
      </p:sp>
      <p:sp>
        <p:nvSpPr>
          <p:cNvPr id="155" name="Rectangle 22">
            <a:extLst>
              <a:ext uri="{FF2B5EF4-FFF2-40B4-BE49-F238E27FC236}">
                <a16:creationId xmlns:a16="http://schemas.microsoft.com/office/drawing/2014/main" id="{DE551E51-5A09-473E-A248-D635CFC49E9C}"/>
              </a:ext>
            </a:extLst>
          </p:cNvPr>
          <p:cNvSpPr/>
          <p:nvPr/>
        </p:nvSpPr>
        <p:spPr>
          <a:xfrm>
            <a:off x="3055694" y="5799100"/>
            <a:ext cx="59503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Version 1.0</a:t>
            </a:r>
          </a:p>
        </p:txBody>
      </p:sp>
      <p:sp>
        <p:nvSpPr>
          <p:cNvPr id="156" name="Rectangle 22">
            <a:extLst>
              <a:ext uri="{FF2B5EF4-FFF2-40B4-BE49-F238E27FC236}">
                <a16:creationId xmlns:a16="http://schemas.microsoft.com/office/drawing/2014/main" id="{1A239762-D264-4730-B561-6155514106A1}"/>
              </a:ext>
            </a:extLst>
          </p:cNvPr>
          <p:cNvSpPr/>
          <p:nvPr/>
        </p:nvSpPr>
        <p:spPr>
          <a:xfrm>
            <a:off x="3791745" y="5805264"/>
            <a:ext cx="59503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Version 2.0</a:t>
            </a:r>
          </a:p>
        </p:txBody>
      </p:sp>
      <p:sp>
        <p:nvSpPr>
          <p:cNvPr id="157" name="Rectangle 22">
            <a:extLst>
              <a:ext uri="{FF2B5EF4-FFF2-40B4-BE49-F238E27FC236}">
                <a16:creationId xmlns:a16="http://schemas.microsoft.com/office/drawing/2014/main" id="{61748865-F9A9-4978-AB76-C00831EA2A6D}"/>
              </a:ext>
            </a:extLst>
          </p:cNvPr>
          <p:cNvSpPr/>
          <p:nvPr/>
        </p:nvSpPr>
        <p:spPr>
          <a:xfrm>
            <a:off x="4368074" y="5805264"/>
            <a:ext cx="59503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Version 3.0</a:t>
            </a:r>
          </a:p>
        </p:txBody>
      </p:sp>
      <p:sp>
        <p:nvSpPr>
          <p:cNvPr id="158" name="Pfeil: Fünfeck 132">
            <a:extLst>
              <a:ext uri="{FF2B5EF4-FFF2-40B4-BE49-F238E27FC236}">
                <a16:creationId xmlns:a16="http://schemas.microsoft.com/office/drawing/2014/main" id="{319A0A72-4CC8-476F-A68B-F8108C1CF9C0}"/>
              </a:ext>
            </a:extLst>
          </p:cNvPr>
          <p:cNvSpPr/>
          <p:nvPr/>
        </p:nvSpPr>
        <p:spPr bwMode="auto">
          <a:xfrm rot="5400000">
            <a:off x="6062363" y="5620315"/>
            <a:ext cx="221444" cy="159297"/>
          </a:xfrm>
          <a:prstGeom prst="homePlate">
            <a:avLst>
              <a:gd name="adj" fmla="val 26464"/>
            </a:avLst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59" name="Gerade Verbindung mit Pfeil 82">
            <a:extLst>
              <a:ext uri="{FF2B5EF4-FFF2-40B4-BE49-F238E27FC236}">
                <a16:creationId xmlns:a16="http://schemas.microsoft.com/office/drawing/2014/main" id="{AFC99724-E1F2-4A39-9F85-5207D35133BC}"/>
              </a:ext>
            </a:extLst>
          </p:cNvPr>
          <p:cNvCxnSpPr>
            <a:cxnSpLocks/>
          </p:cNvCxnSpPr>
          <p:nvPr/>
        </p:nvCxnSpPr>
        <p:spPr bwMode="auto">
          <a:xfrm>
            <a:off x="6038899" y="5956213"/>
            <a:ext cx="2360972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0" name="Ellipse 101">
            <a:extLst>
              <a:ext uri="{FF2B5EF4-FFF2-40B4-BE49-F238E27FC236}">
                <a16:creationId xmlns:a16="http://schemas.microsoft.com/office/drawing/2014/main" id="{3E04BE57-E2C8-4035-925F-CE4CC24321CB}"/>
              </a:ext>
            </a:extLst>
          </p:cNvPr>
          <p:cNvSpPr/>
          <p:nvPr/>
        </p:nvSpPr>
        <p:spPr bwMode="auto">
          <a:xfrm>
            <a:off x="8227440" y="5939041"/>
            <a:ext cx="28800" cy="288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61" name="Gerade Verbindung mit Pfeil 82">
            <a:extLst>
              <a:ext uri="{FF2B5EF4-FFF2-40B4-BE49-F238E27FC236}">
                <a16:creationId xmlns:a16="http://schemas.microsoft.com/office/drawing/2014/main" id="{26BD06D6-76EC-4A7B-8DEC-5C5E3EDFAA39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530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2" name="Gerade Verbindung mit Pfeil 82">
            <a:extLst>
              <a:ext uri="{FF2B5EF4-FFF2-40B4-BE49-F238E27FC236}">
                <a16:creationId xmlns:a16="http://schemas.microsoft.com/office/drawing/2014/main" id="{29AFDBD7-35D6-41A5-AEA1-4D89754BC5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008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" name="Gerade Verbindung mit Pfeil 82">
            <a:extLst>
              <a:ext uri="{FF2B5EF4-FFF2-40B4-BE49-F238E27FC236}">
                <a16:creationId xmlns:a16="http://schemas.microsoft.com/office/drawing/2014/main" id="{7A5B614C-4937-4436-B054-6FBA3573450B}"/>
              </a:ext>
            </a:extLst>
          </p:cNvPr>
          <p:cNvCxnSpPr>
            <a:cxnSpLocks/>
          </p:cNvCxnSpPr>
          <p:nvPr/>
        </p:nvCxnSpPr>
        <p:spPr bwMode="auto">
          <a:xfrm flipV="1">
            <a:off x="631202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" name="Gerade Verbindung mit Pfeil 82">
            <a:extLst>
              <a:ext uri="{FF2B5EF4-FFF2-40B4-BE49-F238E27FC236}">
                <a16:creationId xmlns:a16="http://schemas.microsoft.com/office/drawing/2014/main" id="{7A462610-A8C7-407F-A52C-20F539022F5E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472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5" name="Gerade Verbindung mit Pfeil 82">
            <a:extLst>
              <a:ext uri="{FF2B5EF4-FFF2-40B4-BE49-F238E27FC236}">
                <a16:creationId xmlns:a16="http://schemas.microsoft.com/office/drawing/2014/main" id="{C3D224F1-B35E-4EA8-81AB-B66D15C9D633}"/>
              </a:ext>
            </a:extLst>
          </p:cNvPr>
          <p:cNvCxnSpPr>
            <a:cxnSpLocks/>
          </p:cNvCxnSpPr>
          <p:nvPr/>
        </p:nvCxnSpPr>
        <p:spPr bwMode="auto">
          <a:xfrm flipV="1">
            <a:off x="6359322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6" name="Gerade Verbindung mit Pfeil 82">
            <a:extLst>
              <a:ext uri="{FF2B5EF4-FFF2-40B4-BE49-F238E27FC236}">
                <a16:creationId xmlns:a16="http://schemas.microsoft.com/office/drawing/2014/main" id="{095AC755-8AD8-4EE8-8008-D353A6CB8E47}"/>
              </a:ext>
            </a:extLst>
          </p:cNvPr>
          <p:cNvCxnSpPr>
            <a:cxnSpLocks/>
          </p:cNvCxnSpPr>
          <p:nvPr/>
        </p:nvCxnSpPr>
        <p:spPr bwMode="auto">
          <a:xfrm flipV="1">
            <a:off x="631202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7" name="Gerade Verbindung mit Pfeil 82">
            <a:extLst>
              <a:ext uri="{FF2B5EF4-FFF2-40B4-BE49-F238E27FC236}">
                <a16:creationId xmlns:a16="http://schemas.microsoft.com/office/drawing/2014/main" id="{B2B507A2-9146-440F-BAFF-6859C103098F}"/>
              </a:ext>
            </a:extLst>
          </p:cNvPr>
          <p:cNvCxnSpPr>
            <a:cxnSpLocks/>
          </p:cNvCxnSpPr>
          <p:nvPr/>
        </p:nvCxnSpPr>
        <p:spPr bwMode="auto">
          <a:xfrm flipV="1">
            <a:off x="6456040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8" name="Gerade Verbindung mit Pfeil 82">
            <a:extLst>
              <a:ext uri="{FF2B5EF4-FFF2-40B4-BE49-F238E27FC236}">
                <a16:creationId xmlns:a16="http://schemas.microsoft.com/office/drawing/2014/main" id="{70C42CD4-3E28-4D4C-A606-85DD9831E584}"/>
              </a:ext>
            </a:extLst>
          </p:cNvPr>
          <p:cNvCxnSpPr>
            <a:cxnSpLocks/>
          </p:cNvCxnSpPr>
          <p:nvPr/>
        </p:nvCxnSpPr>
        <p:spPr bwMode="auto">
          <a:xfrm flipV="1">
            <a:off x="6408742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9" name="Gerade Verbindung mit Pfeil 82">
            <a:extLst>
              <a:ext uri="{FF2B5EF4-FFF2-40B4-BE49-F238E27FC236}">
                <a16:creationId xmlns:a16="http://schemas.microsoft.com/office/drawing/2014/main" id="{1221B2C1-1463-4E60-A81F-926EF92DE5B3}"/>
              </a:ext>
            </a:extLst>
          </p:cNvPr>
          <p:cNvCxnSpPr>
            <a:cxnSpLocks/>
          </p:cNvCxnSpPr>
          <p:nvPr/>
        </p:nvCxnSpPr>
        <p:spPr bwMode="auto">
          <a:xfrm flipV="1">
            <a:off x="6503338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0" name="Gerade Verbindung mit Pfeil 82">
            <a:extLst>
              <a:ext uri="{FF2B5EF4-FFF2-40B4-BE49-F238E27FC236}">
                <a16:creationId xmlns:a16="http://schemas.microsoft.com/office/drawing/2014/main" id="{0646D596-BA4A-4DA4-B6D3-998E3202976C}"/>
              </a:ext>
            </a:extLst>
          </p:cNvPr>
          <p:cNvCxnSpPr>
            <a:cxnSpLocks/>
          </p:cNvCxnSpPr>
          <p:nvPr/>
        </p:nvCxnSpPr>
        <p:spPr bwMode="auto">
          <a:xfrm flipV="1">
            <a:off x="6456040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1" name="Gerade Verbindung mit Pfeil 82">
            <a:extLst>
              <a:ext uri="{FF2B5EF4-FFF2-40B4-BE49-F238E27FC236}">
                <a16:creationId xmlns:a16="http://schemas.microsoft.com/office/drawing/2014/main" id="{02088182-45E8-4DE6-8EA5-21CDC4ECB065}"/>
              </a:ext>
            </a:extLst>
          </p:cNvPr>
          <p:cNvCxnSpPr>
            <a:cxnSpLocks/>
          </p:cNvCxnSpPr>
          <p:nvPr/>
        </p:nvCxnSpPr>
        <p:spPr bwMode="auto">
          <a:xfrm flipV="1">
            <a:off x="660005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2" name="Gerade Verbindung mit Pfeil 82">
            <a:extLst>
              <a:ext uri="{FF2B5EF4-FFF2-40B4-BE49-F238E27FC236}">
                <a16:creationId xmlns:a16="http://schemas.microsoft.com/office/drawing/2014/main" id="{95DA0706-A93E-4C90-B7D8-4D104F8F7641}"/>
              </a:ext>
            </a:extLst>
          </p:cNvPr>
          <p:cNvCxnSpPr>
            <a:cxnSpLocks/>
          </p:cNvCxnSpPr>
          <p:nvPr/>
        </p:nvCxnSpPr>
        <p:spPr bwMode="auto">
          <a:xfrm flipV="1">
            <a:off x="6552758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3" name="Gerade Verbindung mit Pfeil 82">
            <a:extLst>
              <a:ext uri="{FF2B5EF4-FFF2-40B4-BE49-F238E27FC236}">
                <a16:creationId xmlns:a16="http://schemas.microsoft.com/office/drawing/2014/main" id="{FEB1792D-B907-45AB-AA92-22609E4B6094}"/>
              </a:ext>
            </a:extLst>
          </p:cNvPr>
          <p:cNvCxnSpPr>
            <a:cxnSpLocks/>
          </p:cNvCxnSpPr>
          <p:nvPr/>
        </p:nvCxnSpPr>
        <p:spPr bwMode="auto">
          <a:xfrm flipV="1">
            <a:off x="664735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" name="Gerade Verbindung mit Pfeil 82">
            <a:extLst>
              <a:ext uri="{FF2B5EF4-FFF2-40B4-BE49-F238E27FC236}">
                <a16:creationId xmlns:a16="http://schemas.microsoft.com/office/drawing/2014/main" id="{F6BFFAE4-7324-4D7D-83F2-B78FCB344F25}"/>
              </a:ext>
            </a:extLst>
          </p:cNvPr>
          <p:cNvCxnSpPr>
            <a:cxnSpLocks/>
          </p:cNvCxnSpPr>
          <p:nvPr/>
        </p:nvCxnSpPr>
        <p:spPr bwMode="auto">
          <a:xfrm flipV="1">
            <a:off x="660005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5" name="Gerade Verbindung mit Pfeil 82">
            <a:extLst>
              <a:ext uri="{FF2B5EF4-FFF2-40B4-BE49-F238E27FC236}">
                <a16:creationId xmlns:a16="http://schemas.microsoft.com/office/drawing/2014/main" id="{A769608E-558F-41F3-86D3-26A3F0DA6DD6}"/>
              </a:ext>
            </a:extLst>
          </p:cNvPr>
          <p:cNvCxnSpPr>
            <a:cxnSpLocks/>
          </p:cNvCxnSpPr>
          <p:nvPr/>
        </p:nvCxnSpPr>
        <p:spPr bwMode="auto">
          <a:xfrm flipV="1">
            <a:off x="6744072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6" name="Gerade Verbindung mit Pfeil 82">
            <a:extLst>
              <a:ext uri="{FF2B5EF4-FFF2-40B4-BE49-F238E27FC236}">
                <a16:creationId xmlns:a16="http://schemas.microsoft.com/office/drawing/2014/main" id="{2C410EAE-7596-4C41-9791-040EDC558AE5}"/>
              </a:ext>
            </a:extLst>
          </p:cNvPr>
          <p:cNvCxnSpPr>
            <a:cxnSpLocks/>
          </p:cNvCxnSpPr>
          <p:nvPr/>
        </p:nvCxnSpPr>
        <p:spPr bwMode="auto">
          <a:xfrm flipV="1">
            <a:off x="669677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7" name="Gerade Verbindung mit Pfeil 82">
            <a:extLst>
              <a:ext uri="{FF2B5EF4-FFF2-40B4-BE49-F238E27FC236}">
                <a16:creationId xmlns:a16="http://schemas.microsoft.com/office/drawing/2014/main" id="{BFFB59E3-A328-4160-99EE-24C2EED9FDC8}"/>
              </a:ext>
            </a:extLst>
          </p:cNvPr>
          <p:cNvCxnSpPr>
            <a:cxnSpLocks/>
          </p:cNvCxnSpPr>
          <p:nvPr/>
        </p:nvCxnSpPr>
        <p:spPr bwMode="auto">
          <a:xfrm flipV="1">
            <a:off x="6791370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8" name="Gerade Verbindung mit Pfeil 82">
            <a:extLst>
              <a:ext uri="{FF2B5EF4-FFF2-40B4-BE49-F238E27FC236}">
                <a16:creationId xmlns:a16="http://schemas.microsoft.com/office/drawing/2014/main" id="{4529351D-78CD-42B0-8593-9F9856AF9142}"/>
              </a:ext>
            </a:extLst>
          </p:cNvPr>
          <p:cNvCxnSpPr>
            <a:cxnSpLocks/>
          </p:cNvCxnSpPr>
          <p:nvPr/>
        </p:nvCxnSpPr>
        <p:spPr bwMode="auto">
          <a:xfrm flipV="1">
            <a:off x="6744072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9" name="Gerade Verbindung mit Pfeil 82">
            <a:extLst>
              <a:ext uri="{FF2B5EF4-FFF2-40B4-BE49-F238E27FC236}">
                <a16:creationId xmlns:a16="http://schemas.microsoft.com/office/drawing/2014/main" id="{C2418769-E16D-4E22-A9FA-DE7901BBCF6B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8088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0" name="Gerade Verbindung mit Pfeil 82">
            <a:extLst>
              <a:ext uri="{FF2B5EF4-FFF2-40B4-BE49-F238E27FC236}">
                <a16:creationId xmlns:a16="http://schemas.microsoft.com/office/drawing/2014/main" id="{7E36FD67-1C4F-4D68-B5F4-30A1A28C58DF}"/>
              </a:ext>
            </a:extLst>
          </p:cNvPr>
          <p:cNvCxnSpPr>
            <a:cxnSpLocks/>
          </p:cNvCxnSpPr>
          <p:nvPr/>
        </p:nvCxnSpPr>
        <p:spPr bwMode="auto">
          <a:xfrm flipV="1">
            <a:off x="6840790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1" name="Gerade Verbindung mit Pfeil 82">
            <a:extLst>
              <a:ext uri="{FF2B5EF4-FFF2-40B4-BE49-F238E27FC236}">
                <a16:creationId xmlns:a16="http://schemas.microsoft.com/office/drawing/2014/main" id="{1FCDA5F8-6875-4ECE-AD97-70FF3475D639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538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2" name="Gerade Verbindung mit Pfeil 82">
            <a:extLst>
              <a:ext uri="{FF2B5EF4-FFF2-40B4-BE49-F238E27FC236}">
                <a16:creationId xmlns:a16="http://schemas.microsoft.com/office/drawing/2014/main" id="{96F9600B-08EE-4A2D-9A5B-5376E16F5D4D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8088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3" name="Gerade Verbindung mit Pfeil 82">
            <a:extLst>
              <a:ext uri="{FF2B5EF4-FFF2-40B4-BE49-F238E27FC236}">
                <a16:creationId xmlns:a16="http://schemas.microsoft.com/office/drawing/2014/main" id="{D1D8ACEA-4690-4E43-985B-1318D1D8E2F1}"/>
              </a:ext>
            </a:extLst>
          </p:cNvPr>
          <p:cNvCxnSpPr>
            <a:cxnSpLocks/>
          </p:cNvCxnSpPr>
          <p:nvPr/>
        </p:nvCxnSpPr>
        <p:spPr bwMode="auto">
          <a:xfrm flipV="1">
            <a:off x="703210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" name="Gerade Verbindung mit Pfeil 82">
            <a:extLst>
              <a:ext uri="{FF2B5EF4-FFF2-40B4-BE49-F238E27FC236}">
                <a16:creationId xmlns:a16="http://schemas.microsoft.com/office/drawing/2014/main" id="{AE5526A5-0E2D-4973-A905-295EA074F81C}"/>
              </a:ext>
            </a:extLst>
          </p:cNvPr>
          <p:cNvCxnSpPr>
            <a:cxnSpLocks/>
          </p:cNvCxnSpPr>
          <p:nvPr/>
        </p:nvCxnSpPr>
        <p:spPr bwMode="auto">
          <a:xfrm flipV="1">
            <a:off x="698480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5" name="Gerade Verbindung mit Pfeil 82">
            <a:extLst>
              <a:ext uri="{FF2B5EF4-FFF2-40B4-BE49-F238E27FC236}">
                <a16:creationId xmlns:a16="http://schemas.microsoft.com/office/drawing/2014/main" id="{73B747BA-1C7E-4E8D-BD81-0B3E3432B8B0}"/>
              </a:ext>
            </a:extLst>
          </p:cNvPr>
          <p:cNvCxnSpPr>
            <a:cxnSpLocks/>
          </p:cNvCxnSpPr>
          <p:nvPr/>
        </p:nvCxnSpPr>
        <p:spPr bwMode="auto">
          <a:xfrm flipV="1">
            <a:off x="7079402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6" name="Gerade Verbindung mit Pfeil 82">
            <a:extLst>
              <a:ext uri="{FF2B5EF4-FFF2-40B4-BE49-F238E27FC236}">
                <a16:creationId xmlns:a16="http://schemas.microsoft.com/office/drawing/2014/main" id="{70E3E03F-6C49-4496-B531-7CE8B2222039}"/>
              </a:ext>
            </a:extLst>
          </p:cNvPr>
          <p:cNvCxnSpPr>
            <a:cxnSpLocks/>
          </p:cNvCxnSpPr>
          <p:nvPr/>
        </p:nvCxnSpPr>
        <p:spPr bwMode="auto">
          <a:xfrm flipV="1">
            <a:off x="703210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7" name="Gerade Verbindung mit Pfeil 82">
            <a:extLst>
              <a:ext uri="{FF2B5EF4-FFF2-40B4-BE49-F238E27FC236}">
                <a16:creationId xmlns:a16="http://schemas.microsoft.com/office/drawing/2014/main" id="{F51C619E-DE51-4275-833D-248E6DCCF083}"/>
              </a:ext>
            </a:extLst>
          </p:cNvPr>
          <p:cNvCxnSpPr>
            <a:cxnSpLocks/>
          </p:cNvCxnSpPr>
          <p:nvPr/>
        </p:nvCxnSpPr>
        <p:spPr bwMode="auto">
          <a:xfrm flipV="1">
            <a:off x="7176120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8" name="Gerade Verbindung mit Pfeil 82">
            <a:extLst>
              <a:ext uri="{FF2B5EF4-FFF2-40B4-BE49-F238E27FC236}">
                <a16:creationId xmlns:a16="http://schemas.microsoft.com/office/drawing/2014/main" id="{64C607A2-071F-4220-9051-C2C233F0D891}"/>
              </a:ext>
            </a:extLst>
          </p:cNvPr>
          <p:cNvCxnSpPr>
            <a:cxnSpLocks/>
          </p:cNvCxnSpPr>
          <p:nvPr/>
        </p:nvCxnSpPr>
        <p:spPr bwMode="auto">
          <a:xfrm flipV="1">
            <a:off x="7128822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9" name="Gerade Verbindung mit Pfeil 82">
            <a:extLst>
              <a:ext uri="{FF2B5EF4-FFF2-40B4-BE49-F238E27FC236}">
                <a16:creationId xmlns:a16="http://schemas.microsoft.com/office/drawing/2014/main" id="{5FCD2410-15F4-474D-B947-B0A6E8D597B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23418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0" name="Gerade Verbindung mit Pfeil 82">
            <a:extLst>
              <a:ext uri="{FF2B5EF4-FFF2-40B4-BE49-F238E27FC236}">
                <a16:creationId xmlns:a16="http://schemas.microsoft.com/office/drawing/2014/main" id="{8BF4E4EF-AEAB-4F34-9E00-D05E28B5BB00}"/>
              </a:ext>
            </a:extLst>
          </p:cNvPr>
          <p:cNvCxnSpPr>
            <a:cxnSpLocks/>
          </p:cNvCxnSpPr>
          <p:nvPr/>
        </p:nvCxnSpPr>
        <p:spPr bwMode="auto">
          <a:xfrm flipV="1">
            <a:off x="7176120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1" name="Gerade Verbindung mit Pfeil 82">
            <a:extLst>
              <a:ext uri="{FF2B5EF4-FFF2-40B4-BE49-F238E27FC236}">
                <a16:creationId xmlns:a16="http://schemas.microsoft.com/office/drawing/2014/main" id="{844F99DD-05F7-42C8-A57F-C46CBEF76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732013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2" name="Gerade Verbindung mit Pfeil 82">
            <a:extLst>
              <a:ext uri="{FF2B5EF4-FFF2-40B4-BE49-F238E27FC236}">
                <a16:creationId xmlns:a16="http://schemas.microsoft.com/office/drawing/2014/main" id="{1761A139-2764-4885-9003-D0A942AF1B00}"/>
              </a:ext>
            </a:extLst>
          </p:cNvPr>
          <p:cNvCxnSpPr>
            <a:cxnSpLocks/>
          </p:cNvCxnSpPr>
          <p:nvPr/>
        </p:nvCxnSpPr>
        <p:spPr bwMode="auto">
          <a:xfrm flipV="1">
            <a:off x="7272838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3" name="Ellipse 101">
            <a:extLst>
              <a:ext uri="{FF2B5EF4-FFF2-40B4-BE49-F238E27FC236}">
                <a16:creationId xmlns:a16="http://schemas.microsoft.com/office/drawing/2014/main" id="{F68256F5-369A-4560-A313-32CAC42C5EBB}"/>
              </a:ext>
            </a:extLst>
          </p:cNvPr>
          <p:cNvSpPr/>
          <p:nvPr/>
        </p:nvSpPr>
        <p:spPr bwMode="auto">
          <a:xfrm>
            <a:off x="6926284" y="5939668"/>
            <a:ext cx="28800" cy="288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94" name="Gerade Verbindung mit Pfeil 82">
            <a:extLst>
              <a:ext uri="{FF2B5EF4-FFF2-40B4-BE49-F238E27FC236}">
                <a16:creationId xmlns:a16="http://schemas.microsoft.com/office/drawing/2014/main" id="{73D8FFFA-15ED-424F-B612-10D749319EA6}"/>
              </a:ext>
            </a:extLst>
          </p:cNvPr>
          <p:cNvCxnSpPr>
            <a:cxnSpLocks/>
          </p:cNvCxnSpPr>
          <p:nvPr/>
        </p:nvCxnSpPr>
        <p:spPr bwMode="auto">
          <a:xfrm flipV="1">
            <a:off x="736743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5" name="Gerade Verbindung mit Pfeil 82">
            <a:extLst>
              <a:ext uri="{FF2B5EF4-FFF2-40B4-BE49-F238E27FC236}">
                <a16:creationId xmlns:a16="http://schemas.microsoft.com/office/drawing/2014/main" id="{719F55CC-52E3-45BE-9DD1-54F5C0BEC10E}"/>
              </a:ext>
            </a:extLst>
          </p:cNvPr>
          <p:cNvCxnSpPr>
            <a:cxnSpLocks/>
          </p:cNvCxnSpPr>
          <p:nvPr/>
        </p:nvCxnSpPr>
        <p:spPr bwMode="auto">
          <a:xfrm flipV="1">
            <a:off x="732013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6" name="Gerade Verbindung mit Pfeil 82">
            <a:extLst>
              <a:ext uri="{FF2B5EF4-FFF2-40B4-BE49-F238E27FC236}">
                <a16:creationId xmlns:a16="http://schemas.microsoft.com/office/drawing/2014/main" id="{89B4FC4A-992F-4A40-8845-E2917DCB456B}"/>
              </a:ext>
            </a:extLst>
          </p:cNvPr>
          <p:cNvCxnSpPr>
            <a:cxnSpLocks/>
          </p:cNvCxnSpPr>
          <p:nvPr/>
        </p:nvCxnSpPr>
        <p:spPr bwMode="auto">
          <a:xfrm flipV="1">
            <a:off x="7414732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7" name="Gerade Verbindung mit Pfeil 82">
            <a:extLst>
              <a:ext uri="{FF2B5EF4-FFF2-40B4-BE49-F238E27FC236}">
                <a16:creationId xmlns:a16="http://schemas.microsoft.com/office/drawing/2014/main" id="{D8CBDB0A-95BB-4FFC-8677-72ED51F5F001}"/>
              </a:ext>
            </a:extLst>
          </p:cNvPr>
          <p:cNvCxnSpPr>
            <a:cxnSpLocks/>
          </p:cNvCxnSpPr>
          <p:nvPr/>
        </p:nvCxnSpPr>
        <p:spPr bwMode="auto">
          <a:xfrm flipV="1">
            <a:off x="736743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8" name="Gerade Verbindung mit Pfeil 82">
            <a:extLst>
              <a:ext uri="{FF2B5EF4-FFF2-40B4-BE49-F238E27FC236}">
                <a16:creationId xmlns:a16="http://schemas.microsoft.com/office/drawing/2014/main" id="{E57EF529-B71A-46A2-8B21-8AB8B990F14F}"/>
              </a:ext>
            </a:extLst>
          </p:cNvPr>
          <p:cNvCxnSpPr>
            <a:cxnSpLocks/>
          </p:cNvCxnSpPr>
          <p:nvPr/>
        </p:nvCxnSpPr>
        <p:spPr bwMode="auto">
          <a:xfrm flipV="1">
            <a:off x="7511450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9" name="Gerade Verbindung mit Pfeil 82">
            <a:extLst>
              <a:ext uri="{FF2B5EF4-FFF2-40B4-BE49-F238E27FC236}">
                <a16:creationId xmlns:a16="http://schemas.microsoft.com/office/drawing/2014/main" id="{1540AFAF-EE65-4C6E-89DF-44B9AF09A8DD}"/>
              </a:ext>
            </a:extLst>
          </p:cNvPr>
          <p:cNvCxnSpPr>
            <a:cxnSpLocks/>
          </p:cNvCxnSpPr>
          <p:nvPr/>
        </p:nvCxnSpPr>
        <p:spPr bwMode="auto">
          <a:xfrm flipV="1">
            <a:off x="7464152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0" name="Gerade Verbindung mit Pfeil 82">
            <a:extLst>
              <a:ext uri="{FF2B5EF4-FFF2-40B4-BE49-F238E27FC236}">
                <a16:creationId xmlns:a16="http://schemas.microsoft.com/office/drawing/2014/main" id="{B05030BD-A69F-4807-ACEA-85C00F016C19}"/>
              </a:ext>
            </a:extLst>
          </p:cNvPr>
          <p:cNvCxnSpPr>
            <a:cxnSpLocks/>
          </p:cNvCxnSpPr>
          <p:nvPr/>
        </p:nvCxnSpPr>
        <p:spPr bwMode="auto">
          <a:xfrm flipV="1">
            <a:off x="7558748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1" name="Gerade Verbindung mit Pfeil 82">
            <a:extLst>
              <a:ext uri="{FF2B5EF4-FFF2-40B4-BE49-F238E27FC236}">
                <a16:creationId xmlns:a16="http://schemas.microsoft.com/office/drawing/2014/main" id="{9E56E02E-9066-4507-BE86-05312E79CF29}"/>
              </a:ext>
            </a:extLst>
          </p:cNvPr>
          <p:cNvCxnSpPr>
            <a:cxnSpLocks/>
          </p:cNvCxnSpPr>
          <p:nvPr/>
        </p:nvCxnSpPr>
        <p:spPr bwMode="auto">
          <a:xfrm flipV="1">
            <a:off x="7511450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2" name="Gerade Verbindung mit Pfeil 82">
            <a:extLst>
              <a:ext uri="{FF2B5EF4-FFF2-40B4-BE49-F238E27FC236}">
                <a16:creationId xmlns:a16="http://schemas.microsoft.com/office/drawing/2014/main" id="{40207CF2-F180-4D0B-AD0E-4672DFC96F99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546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3" name="Gerade Verbindung mit Pfeil 82">
            <a:extLst>
              <a:ext uri="{FF2B5EF4-FFF2-40B4-BE49-F238E27FC236}">
                <a16:creationId xmlns:a16="http://schemas.microsoft.com/office/drawing/2014/main" id="{CD04B8CB-64E8-4A26-8412-01E86A8B493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08168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" name="Gerade Verbindung mit Pfeil 82">
            <a:extLst>
              <a:ext uri="{FF2B5EF4-FFF2-40B4-BE49-F238E27FC236}">
                <a16:creationId xmlns:a16="http://schemas.microsoft.com/office/drawing/2014/main" id="{43814B5A-A7D7-4CC9-A4AA-CD0978602155}"/>
              </a:ext>
            </a:extLst>
          </p:cNvPr>
          <p:cNvCxnSpPr>
            <a:cxnSpLocks/>
          </p:cNvCxnSpPr>
          <p:nvPr/>
        </p:nvCxnSpPr>
        <p:spPr bwMode="auto">
          <a:xfrm flipV="1">
            <a:off x="770276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" name="Gerade Verbindung mit Pfeil 82">
            <a:extLst>
              <a:ext uri="{FF2B5EF4-FFF2-40B4-BE49-F238E27FC236}">
                <a16:creationId xmlns:a16="http://schemas.microsoft.com/office/drawing/2014/main" id="{E449DCBA-6F0F-4868-B40B-B96BD46BF0CF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546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6" name="Gerade Verbindung mit Pfeil 82">
            <a:extLst>
              <a:ext uri="{FF2B5EF4-FFF2-40B4-BE49-F238E27FC236}">
                <a16:creationId xmlns:a16="http://schemas.microsoft.com/office/drawing/2014/main" id="{8FA82240-B903-4FED-9331-FC616E9055BA}"/>
              </a:ext>
            </a:extLst>
          </p:cNvPr>
          <p:cNvCxnSpPr>
            <a:cxnSpLocks/>
          </p:cNvCxnSpPr>
          <p:nvPr/>
        </p:nvCxnSpPr>
        <p:spPr bwMode="auto">
          <a:xfrm flipV="1">
            <a:off x="7799482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7" name="Gerade Verbindung mit Pfeil 82">
            <a:extLst>
              <a:ext uri="{FF2B5EF4-FFF2-40B4-BE49-F238E27FC236}">
                <a16:creationId xmlns:a16="http://schemas.microsoft.com/office/drawing/2014/main" id="{E99AD775-FB9F-45D2-83B0-30D7A47C4FC6}"/>
              </a:ext>
            </a:extLst>
          </p:cNvPr>
          <p:cNvCxnSpPr>
            <a:cxnSpLocks/>
          </p:cNvCxnSpPr>
          <p:nvPr/>
        </p:nvCxnSpPr>
        <p:spPr bwMode="auto">
          <a:xfrm flipV="1">
            <a:off x="775218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8" name="Gerade Verbindung mit Pfeil 82">
            <a:extLst>
              <a:ext uri="{FF2B5EF4-FFF2-40B4-BE49-F238E27FC236}">
                <a16:creationId xmlns:a16="http://schemas.microsoft.com/office/drawing/2014/main" id="{CAE7FD5A-7D7C-43B3-AF85-3B84600E2300}"/>
              </a:ext>
            </a:extLst>
          </p:cNvPr>
          <p:cNvCxnSpPr>
            <a:cxnSpLocks/>
          </p:cNvCxnSpPr>
          <p:nvPr/>
        </p:nvCxnSpPr>
        <p:spPr bwMode="auto">
          <a:xfrm flipV="1">
            <a:off x="7846780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9" name="Gerade Verbindung mit Pfeil 82">
            <a:extLst>
              <a:ext uri="{FF2B5EF4-FFF2-40B4-BE49-F238E27FC236}">
                <a16:creationId xmlns:a16="http://schemas.microsoft.com/office/drawing/2014/main" id="{2AC82153-E09B-4858-A8CE-7612FDC4C276}"/>
              </a:ext>
            </a:extLst>
          </p:cNvPr>
          <p:cNvCxnSpPr>
            <a:cxnSpLocks/>
          </p:cNvCxnSpPr>
          <p:nvPr/>
        </p:nvCxnSpPr>
        <p:spPr bwMode="auto">
          <a:xfrm flipV="1">
            <a:off x="7799482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0" name="Gerade Verbindung mit Pfeil 82">
            <a:extLst>
              <a:ext uri="{FF2B5EF4-FFF2-40B4-BE49-F238E27FC236}">
                <a16:creationId xmlns:a16="http://schemas.microsoft.com/office/drawing/2014/main" id="{89CAA4CB-63D6-4298-B372-089CD86C50E7}"/>
              </a:ext>
            </a:extLst>
          </p:cNvPr>
          <p:cNvCxnSpPr>
            <a:cxnSpLocks/>
          </p:cNvCxnSpPr>
          <p:nvPr/>
        </p:nvCxnSpPr>
        <p:spPr bwMode="auto">
          <a:xfrm flipV="1">
            <a:off x="7943498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1" name="Gerade Verbindung mit Pfeil 82">
            <a:extLst>
              <a:ext uri="{FF2B5EF4-FFF2-40B4-BE49-F238E27FC236}">
                <a16:creationId xmlns:a16="http://schemas.microsoft.com/office/drawing/2014/main" id="{9873CD73-6CE3-4AC7-97DD-42EA2319838E}"/>
              </a:ext>
            </a:extLst>
          </p:cNvPr>
          <p:cNvCxnSpPr>
            <a:cxnSpLocks/>
          </p:cNvCxnSpPr>
          <p:nvPr/>
        </p:nvCxnSpPr>
        <p:spPr bwMode="auto">
          <a:xfrm flipV="1">
            <a:off x="7896200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2" name="Gerade Verbindung mit Pfeil 82">
            <a:extLst>
              <a:ext uri="{FF2B5EF4-FFF2-40B4-BE49-F238E27FC236}">
                <a16:creationId xmlns:a16="http://schemas.microsoft.com/office/drawing/2014/main" id="{6C3C13B1-BA35-42C2-A6BB-4D2C50C2F72B}"/>
              </a:ext>
            </a:extLst>
          </p:cNvPr>
          <p:cNvCxnSpPr>
            <a:cxnSpLocks/>
          </p:cNvCxnSpPr>
          <p:nvPr/>
        </p:nvCxnSpPr>
        <p:spPr bwMode="auto">
          <a:xfrm flipV="1">
            <a:off x="799079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3" name="Gerade Verbindung mit Pfeil 82">
            <a:extLst>
              <a:ext uri="{FF2B5EF4-FFF2-40B4-BE49-F238E27FC236}">
                <a16:creationId xmlns:a16="http://schemas.microsoft.com/office/drawing/2014/main" id="{801AEB18-29F7-44A4-A7C3-2ECDD931B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7943498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4" name="Gerade Verbindung mit Pfeil 82">
            <a:extLst>
              <a:ext uri="{FF2B5EF4-FFF2-40B4-BE49-F238E27FC236}">
                <a16:creationId xmlns:a16="http://schemas.microsoft.com/office/drawing/2014/main" id="{CE5466E4-228F-4F91-8150-2F8853D6C33F}"/>
              </a:ext>
            </a:extLst>
          </p:cNvPr>
          <p:cNvCxnSpPr>
            <a:cxnSpLocks/>
          </p:cNvCxnSpPr>
          <p:nvPr/>
        </p:nvCxnSpPr>
        <p:spPr bwMode="auto">
          <a:xfrm flipV="1">
            <a:off x="808751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" name="Gerade Verbindung mit Pfeil 82">
            <a:extLst>
              <a:ext uri="{FF2B5EF4-FFF2-40B4-BE49-F238E27FC236}">
                <a16:creationId xmlns:a16="http://schemas.microsoft.com/office/drawing/2014/main" id="{E68F0BAF-832B-4DD5-8DB5-30D067E92F4E}"/>
              </a:ext>
            </a:extLst>
          </p:cNvPr>
          <p:cNvCxnSpPr>
            <a:cxnSpLocks/>
          </p:cNvCxnSpPr>
          <p:nvPr/>
        </p:nvCxnSpPr>
        <p:spPr bwMode="auto">
          <a:xfrm flipV="1">
            <a:off x="804021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6" name="Ellipse 101">
            <a:extLst>
              <a:ext uri="{FF2B5EF4-FFF2-40B4-BE49-F238E27FC236}">
                <a16:creationId xmlns:a16="http://schemas.microsoft.com/office/drawing/2014/main" id="{6AD463CD-2EFA-4542-9BBB-CCAC730082C7}"/>
              </a:ext>
            </a:extLst>
          </p:cNvPr>
          <p:cNvSpPr/>
          <p:nvPr/>
        </p:nvSpPr>
        <p:spPr bwMode="auto">
          <a:xfrm>
            <a:off x="7693662" y="5939668"/>
            <a:ext cx="28800" cy="288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217" name="Gerade Verbindung mit Pfeil 82">
            <a:extLst>
              <a:ext uri="{FF2B5EF4-FFF2-40B4-BE49-F238E27FC236}">
                <a16:creationId xmlns:a16="http://schemas.microsoft.com/office/drawing/2014/main" id="{161CB5D7-CB8B-4697-BE84-19D649271310}"/>
              </a:ext>
            </a:extLst>
          </p:cNvPr>
          <p:cNvCxnSpPr>
            <a:cxnSpLocks/>
          </p:cNvCxnSpPr>
          <p:nvPr/>
        </p:nvCxnSpPr>
        <p:spPr bwMode="auto">
          <a:xfrm flipV="1">
            <a:off x="804021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8" name="Gerade Verbindung mit Pfeil 82">
            <a:extLst>
              <a:ext uri="{FF2B5EF4-FFF2-40B4-BE49-F238E27FC236}">
                <a16:creationId xmlns:a16="http://schemas.microsoft.com/office/drawing/2014/main" id="{8D9CE1B6-D9C8-4060-9FCA-4EA4419FD95E}"/>
              </a:ext>
            </a:extLst>
          </p:cNvPr>
          <p:cNvCxnSpPr>
            <a:cxnSpLocks/>
          </p:cNvCxnSpPr>
          <p:nvPr/>
        </p:nvCxnSpPr>
        <p:spPr bwMode="auto">
          <a:xfrm flipV="1">
            <a:off x="808751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9" name="Gerade Verbindung mit Pfeil 82">
            <a:extLst>
              <a:ext uri="{FF2B5EF4-FFF2-40B4-BE49-F238E27FC236}">
                <a16:creationId xmlns:a16="http://schemas.microsoft.com/office/drawing/2014/main" id="{6FBC0867-43DA-4026-80EE-372095CCB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8040216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0" name="Gerade Verbindung mit Pfeil 82">
            <a:extLst>
              <a:ext uri="{FF2B5EF4-FFF2-40B4-BE49-F238E27FC236}">
                <a16:creationId xmlns:a16="http://schemas.microsoft.com/office/drawing/2014/main" id="{15F46154-F3B9-4069-BF5E-8B9E7068669F}"/>
              </a:ext>
            </a:extLst>
          </p:cNvPr>
          <p:cNvCxnSpPr>
            <a:cxnSpLocks/>
          </p:cNvCxnSpPr>
          <p:nvPr/>
        </p:nvCxnSpPr>
        <p:spPr bwMode="auto">
          <a:xfrm flipV="1">
            <a:off x="8184232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1" name="Gerade Verbindung mit Pfeil 82">
            <a:extLst>
              <a:ext uri="{FF2B5EF4-FFF2-40B4-BE49-F238E27FC236}">
                <a16:creationId xmlns:a16="http://schemas.microsoft.com/office/drawing/2014/main" id="{8B9093FD-001C-41AB-8220-10B907BD339C}"/>
              </a:ext>
            </a:extLst>
          </p:cNvPr>
          <p:cNvCxnSpPr>
            <a:cxnSpLocks/>
          </p:cNvCxnSpPr>
          <p:nvPr/>
        </p:nvCxnSpPr>
        <p:spPr bwMode="auto">
          <a:xfrm flipV="1">
            <a:off x="8136934" y="5939041"/>
            <a:ext cx="0" cy="25556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2" name="Rectangle 22">
            <a:extLst>
              <a:ext uri="{FF2B5EF4-FFF2-40B4-BE49-F238E27FC236}">
                <a16:creationId xmlns:a16="http://schemas.microsoft.com/office/drawing/2014/main" id="{82693608-DA33-43E1-9CA9-47EB2A2D7002}"/>
              </a:ext>
            </a:extLst>
          </p:cNvPr>
          <p:cNvSpPr/>
          <p:nvPr/>
        </p:nvSpPr>
        <p:spPr>
          <a:xfrm>
            <a:off x="5956802" y="5983366"/>
            <a:ext cx="94288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Release Plan Update</a:t>
            </a:r>
          </a:p>
        </p:txBody>
      </p:sp>
      <p:sp>
        <p:nvSpPr>
          <p:cNvPr id="223" name="Rectangle 22">
            <a:extLst>
              <a:ext uri="{FF2B5EF4-FFF2-40B4-BE49-F238E27FC236}">
                <a16:creationId xmlns:a16="http://schemas.microsoft.com/office/drawing/2014/main" id="{E2303105-674C-44D9-ACB9-C442C3D1DF46}"/>
              </a:ext>
            </a:extLst>
          </p:cNvPr>
          <p:cNvSpPr/>
          <p:nvPr/>
        </p:nvSpPr>
        <p:spPr>
          <a:xfrm>
            <a:off x="6656094" y="5788861"/>
            <a:ext cx="59503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Version 1.0</a:t>
            </a:r>
          </a:p>
        </p:txBody>
      </p:sp>
      <p:sp>
        <p:nvSpPr>
          <p:cNvPr id="224" name="Rectangle 22">
            <a:extLst>
              <a:ext uri="{FF2B5EF4-FFF2-40B4-BE49-F238E27FC236}">
                <a16:creationId xmlns:a16="http://schemas.microsoft.com/office/drawing/2014/main" id="{CA10F828-A1B2-434A-82E7-43A135E697FF}"/>
              </a:ext>
            </a:extLst>
          </p:cNvPr>
          <p:cNvSpPr/>
          <p:nvPr/>
        </p:nvSpPr>
        <p:spPr>
          <a:xfrm>
            <a:off x="7392145" y="5795025"/>
            <a:ext cx="59503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Version 2.0</a:t>
            </a:r>
          </a:p>
        </p:txBody>
      </p:sp>
      <p:sp>
        <p:nvSpPr>
          <p:cNvPr id="225" name="Rectangle 22">
            <a:extLst>
              <a:ext uri="{FF2B5EF4-FFF2-40B4-BE49-F238E27FC236}">
                <a16:creationId xmlns:a16="http://schemas.microsoft.com/office/drawing/2014/main" id="{5CB626C9-F14E-4D89-B6DD-B9A887116438}"/>
              </a:ext>
            </a:extLst>
          </p:cNvPr>
          <p:cNvSpPr/>
          <p:nvPr/>
        </p:nvSpPr>
        <p:spPr>
          <a:xfrm>
            <a:off x="7968474" y="5795025"/>
            <a:ext cx="59503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</a:rPr>
              <a:t>Version 3.0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2F2576C5-25DB-4D2F-8418-D61BA373D9D4}"/>
              </a:ext>
            </a:extLst>
          </p:cNvPr>
          <p:cNvSpPr/>
          <p:nvPr/>
        </p:nvSpPr>
        <p:spPr>
          <a:xfrm>
            <a:off x="3089957" y="2288848"/>
            <a:ext cx="383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09:00</a:t>
            </a:r>
            <a:endParaRPr lang="de-DE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AF677CA-A23F-4D69-8DEB-624421E5B376}"/>
              </a:ext>
            </a:extLst>
          </p:cNvPr>
          <p:cNvSpPr/>
          <p:nvPr/>
        </p:nvSpPr>
        <p:spPr>
          <a:xfrm>
            <a:off x="3100372" y="3456446"/>
            <a:ext cx="383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12:00</a:t>
            </a:r>
            <a:endParaRPr lang="de-DE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F0B2C9B-03D8-4608-8DCF-403FF880F961}"/>
              </a:ext>
            </a:extLst>
          </p:cNvPr>
          <p:cNvSpPr/>
          <p:nvPr/>
        </p:nvSpPr>
        <p:spPr>
          <a:xfrm>
            <a:off x="3124265" y="4597976"/>
            <a:ext cx="3834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18:00</a:t>
            </a:r>
            <a:endParaRPr lang="de-DE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24E676AB-3245-48A6-ADB4-6476DD8EDFDB}"/>
              </a:ext>
            </a:extLst>
          </p:cNvPr>
          <p:cNvSpPr/>
          <p:nvPr/>
        </p:nvSpPr>
        <p:spPr>
          <a:xfrm>
            <a:off x="3246689" y="4836894"/>
            <a:ext cx="38183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b="1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Tag 1</a:t>
            </a:r>
            <a:endParaRPr lang="de-DE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0" name="Pfeil: Fünfeck 124">
            <a:extLst>
              <a:ext uri="{FF2B5EF4-FFF2-40B4-BE49-F238E27FC236}">
                <a16:creationId xmlns:a16="http://schemas.microsoft.com/office/drawing/2014/main" id="{ACCAD7E2-942E-4128-ADCA-B825E62B5E31}"/>
              </a:ext>
            </a:extLst>
          </p:cNvPr>
          <p:cNvSpPr/>
          <p:nvPr/>
        </p:nvSpPr>
        <p:spPr bwMode="auto">
          <a:xfrm rot="5400000">
            <a:off x="4895476" y="4802483"/>
            <a:ext cx="221444" cy="159297"/>
          </a:xfrm>
          <a:prstGeom prst="homePlate">
            <a:avLst>
              <a:gd name="adj" fmla="val 26464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231" name="Pfeil: Fünfeck 125">
            <a:extLst>
              <a:ext uri="{FF2B5EF4-FFF2-40B4-BE49-F238E27FC236}">
                <a16:creationId xmlns:a16="http://schemas.microsoft.com/office/drawing/2014/main" id="{A4E8B1BF-559D-4C7A-B367-97C8DA4938B8}"/>
              </a:ext>
            </a:extLst>
          </p:cNvPr>
          <p:cNvSpPr/>
          <p:nvPr/>
        </p:nvSpPr>
        <p:spPr bwMode="auto">
          <a:xfrm rot="5400000">
            <a:off x="6761309" y="4802482"/>
            <a:ext cx="221444" cy="159297"/>
          </a:xfrm>
          <a:prstGeom prst="homePlate">
            <a:avLst>
              <a:gd name="adj" fmla="val 2646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232" name="Pfeil: Fünfeck 126">
            <a:extLst>
              <a:ext uri="{FF2B5EF4-FFF2-40B4-BE49-F238E27FC236}">
                <a16:creationId xmlns:a16="http://schemas.microsoft.com/office/drawing/2014/main" id="{AECE3519-ECDD-4D61-82FC-825B4029C879}"/>
              </a:ext>
            </a:extLst>
          </p:cNvPr>
          <p:cNvSpPr/>
          <p:nvPr/>
        </p:nvSpPr>
        <p:spPr bwMode="auto">
          <a:xfrm rot="5400000">
            <a:off x="8633517" y="4802482"/>
            <a:ext cx="221444" cy="159297"/>
          </a:xfrm>
          <a:prstGeom prst="homePlate">
            <a:avLst>
              <a:gd name="adj" fmla="val 2646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 b="1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3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E36B624-E39A-4337-9AA2-973C8B00EF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653357" y="1978138"/>
            <a:ext cx="3170210" cy="29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0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87BCB6-27C0-4210-917E-6E99CF49D70C}"/>
              </a:ext>
            </a:extLst>
          </p:cNvPr>
          <p:cNvSpPr/>
          <p:nvPr/>
        </p:nvSpPr>
        <p:spPr bwMode="auto">
          <a:xfrm>
            <a:off x="2351584" y="2340275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2770F7-AD7E-44C2-B7FB-D03498E7194E}"/>
              </a:ext>
            </a:extLst>
          </p:cNvPr>
          <p:cNvSpPr/>
          <p:nvPr/>
        </p:nvSpPr>
        <p:spPr bwMode="auto">
          <a:xfrm>
            <a:off x="2351584" y="2720356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24BD3-DF27-439F-9566-0B49F95AEB6D}"/>
              </a:ext>
            </a:extLst>
          </p:cNvPr>
          <p:cNvSpPr/>
          <p:nvPr/>
        </p:nvSpPr>
        <p:spPr bwMode="auto">
          <a:xfrm>
            <a:off x="2359683" y="3100437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AF3DDF-8ED4-4ACF-9BC7-14A99522F66A}"/>
              </a:ext>
            </a:extLst>
          </p:cNvPr>
          <p:cNvSpPr/>
          <p:nvPr/>
        </p:nvSpPr>
        <p:spPr bwMode="auto">
          <a:xfrm>
            <a:off x="2351584" y="3480518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E2C8C7-B520-4823-8AFD-EDB56E0C7CFB}"/>
              </a:ext>
            </a:extLst>
          </p:cNvPr>
          <p:cNvSpPr/>
          <p:nvPr/>
        </p:nvSpPr>
        <p:spPr bwMode="auto">
          <a:xfrm>
            <a:off x="2359683" y="3848166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B0AAB-BF0C-4548-9C1D-17749069E92A}"/>
              </a:ext>
            </a:extLst>
          </p:cNvPr>
          <p:cNvSpPr/>
          <p:nvPr/>
        </p:nvSpPr>
        <p:spPr bwMode="auto">
          <a:xfrm>
            <a:off x="2359683" y="4228247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72718E-22D5-44F3-B21D-AF1F37529CF1}"/>
              </a:ext>
            </a:extLst>
          </p:cNvPr>
          <p:cNvSpPr/>
          <p:nvPr/>
        </p:nvSpPr>
        <p:spPr bwMode="auto">
          <a:xfrm>
            <a:off x="2351584" y="4608328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CDAAC2-EF7A-4395-B307-6B79528D2BAB}"/>
              </a:ext>
            </a:extLst>
          </p:cNvPr>
          <p:cNvSpPr/>
          <p:nvPr/>
        </p:nvSpPr>
        <p:spPr bwMode="auto">
          <a:xfrm>
            <a:off x="2351584" y="4975976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8F130-703B-4EDC-B54F-BF67B141497E}"/>
              </a:ext>
            </a:extLst>
          </p:cNvPr>
          <p:cNvCxnSpPr>
            <a:cxnSpLocks/>
          </p:cNvCxnSpPr>
          <p:nvPr/>
        </p:nvCxnSpPr>
        <p:spPr bwMode="auto">
          <a:xfrm flipV="1">
            <a:off x="2182416" y="1982290"/>
            <a:ext cx="0" cy="336709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3A0ECD-BEBC-4936-9994-BD6C74F3B029}"/>
              </a:ext>
            </a:extLst>
          </p:cNvPr>
          <p:cNvCxnSpPr>
            <a:cxnSpLocks/>
          </p:cNvCxnSpPr>
          <p:nvPr/>
        </p:nvCxnSpPr>
        <p:spPr bwMode="auto">
          <a:xfrm flipV="1">
            <a:off x="2182416" y="5349382"/>
            <a:ext cx="8018040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9DB34B-66FC-4202-AD8F-88771987F479}"/>
              </a:ext>
            </a:extLst>
          </p:cNvPr>
          <p:cNvSpPr txBox="1"/>
          <p:nvPr/>
        </p:nvSpPr>
        <p:spPr>
          <a:xfrm>
            <a:off x="9601200" y="5349380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Zeit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F6C6A8-37F6-4E8B-9495-F0D86471BEAB}"/>
              </a:ext>
            </a:extLst>
          </p:cNvPr>
          <p:cNvSpPr txBox="1"/>
          <p:nvPr/>
        </p:nvSpPr>
        <p:spPr>
          <a:xfrm>
            <a:off x="1444340" y="202212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Story</a:t>
            </a:r>
          </a:p>
          <a:p>
            <a:r>
              <a:rPr lang="de-DE" sz="1600" dirty="0"/>
              <a:t>Punkte</a:t>
            </a:r>
            <a:endParaRPr lang="de-DE" dirty="0"/>
          </a:p>
        </p:txBody>
      </p:sp>
      <p:cxnSp>
        <p:nvCxnSpPr>
          <p:cNvPr id="14" name="Curved Connector 17">
            <a:extLst>
              <a:ext uri="{FF2B5EF4-FFF2-40B4-BE49-F238E27FC236}">
                <a16:creationId xmlns:a16="http://schemas.microsoft.com/office/drawing/2014/main" id="{EFB3BB4C-5906-48FA-8EDE-8BC61BDFA82B}"/>
              </a:ext>
            </a:extLst>
          </p:cNvPr>
          <p:cNvCxnSpPr>
            <a:cxnSpLocks/>
            <a:endCxn id="15" idx="1"/>
          </p:cNvCxnSpPr>
          <p:nvPr/>
        </p:nvCxnSpPr>
        <p:spPr bwMode="auto">
          <a:xfrm flipV="1">
            <a:off x="2959087" y="4955040"/>
            <a:ext cx="275456" cy="209384"/>
          </a:xfrm>
          <a:prstGeom prst="curvedConnector3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BC99BA-A48F-4888-B4DE-54DEED36BC93}"/>
              </a:ext>
            </a:extLst>
          </p:cNvPr>
          <p:cNvSpPr txBox="1"/>
          <p:nvPr/>
        </p:nvSpPr>
        <p:spPr>
          <a:xfrm>
            <a:off x="3234543" y="4785763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Story</a:t>
            </a:r>
          </a:p>
        </p:txBody>
      </p:sp>
      <p:cxnSp>
        <p:nvCxnSpPr>
          <p:cNvPr id="16" name="Curved Connector 19">
            <a:extLst>
              <a:ext uri="{FF2B5EF4-FFF2-40B4-BE49-F238E27FC236}">
                <a16:creationId xmlns:a16="http://schemas.microsoft.com/office/drawing/2014/main" id="{4C30534C-DDDE-4FF6-A76A-8DC6707B4D38}"/>
              </a:ext>
            </a:extLst>
          </p:cNvPr>
          <p:cNvCxnSpPr>
            <a:cxnSpLocks/>
          </p:cNvCxnSpPr>
          <p:nvPr/>
        </p:nvCxnSpPr>
        <p:spPr bwMode="auto">
          <a:xfrm flipV="1">
            <a:off x="5488562" y="3415535"/>
            <a:ext cx="275456" cy="147561"/>
          </a:xfrm>
          <a:prstGeom prst="curved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4244DD-19AE-48CE-AF1B-31BE08CCF3DF}"/>
              </a:ext>
            </a:extLst>
          </p:cNvPr>
          <p:cNvSpPr txBox="1"/>
          <p:nvPr/>
        </p:nvSpPr>
        <p:spPr>
          <a:xfrm>
            <a:off x="5764018" y="3247838"/>
            <a:ext cx="3377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Velocity</a:t>
            </a:r>
            <a:r>
              <a:rPr lang="de-DE" sz="1600" dirty="0"/>
              <a:t> (Story Punkte / Zeiteinheit)</a:t>
            </a:r>
          </a:p>
        </p:txBody>
      </p:sp>
      <p:cxnSp>
        <p:nvCxnSpPr>
          <p:cNvPr id="18" name="Curved Connector 21">
            <a:extLst>
              <a:ext uri="{FF2B5EF4-FFF2-40B4-BE49-F238E27FC236}">
                <a16:creationId xmlns:a16="http://schemas.microsoft.com/office/drawing/2014/main" id="{E45EBD2E-025F-4700-9B5B-1E8A7FA12BB0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8338728" y="5123278"/>
            <a:ext cx="223739" cy="127563"/>
          </a:xfrm>
          <a:prstGeom prst="curved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83843F-0475-4CF5-81D1-30D161885A09}"/>
              </a:ext>
            </a:extLst>
          </p:cNvPr>
          <p:cNvSpPr txBox="1"/>
          <p:nvPr/>
        </p:nvSpPr>
        <p:spPr>
          <a:xfrm>
            <a:off x="8107414" y="4524995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Release </a:t>
            </a:r>
          </a:p>
          <a:p>
            <a:r>
              <a:rPr lang="de-DE" sz="1600" dirty="0"/>
              <a:t>Termin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4DA88A-F181-4293-A5C0-B7696A2E7F1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12234" y="2340274"/>
            <a:ext cx="5316015" cy="300910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983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051D2D-7EAE-4196-B93E-315DE6BD0F36}"/>
              </a:ext>
            </a:extLst>
          </p:cNvPr>
          <p:cNvSpPr/>
          <p:nvPr/>
        </p:nvSpPr>
        <p:spPr bwMode="auto">
          <a:xfrm>
            <a:off x="2351584" y="2340275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F84787-4B24-456B-9909-08D310EC38F7}"/>
              </a:ext>
            </a:extLst>
          </p:cNvPr>
          <p:cNvSpPr/>
          <p:nvPr/>
        </p:nvSpPr>
        <p:spPr bwMode="auto">
          <a:xfrm>
            <a:off x="2351584" y="2720356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3ACBD-24CD-4D63-AE11-19B6631A37A5}"/>
              </a:ext>
            </a:extLst>
          </p:cNvPr>
          <p:cNvSpPr/>
          <p:nvPr/>
        </p:nvSpPr>
        <p:spPr bwMode="auto">
          <a:xfrm>
            <a:off x="2359683" y="3100437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60856F-4D8F-4CCC-9CDB-479F068E0327}"/>
              </a:ext>
            </a:extLst>
          </p:cNvPr>
          <p:cNvSpPr/>
          <p:nvPr/>
        </p:nvSpPr>
        <p:spPr bwMode="auto">
          <a:xfrm>
            <a:off x="2351584" y="3480518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919A34-45E4-47A4-8E4B-C4BF39C1F801}"/>
              </a:ext>
            </a:extLst>
          </p:cNvPr>
          <p:cNvSpPr/>
          <p:nvPr/>
        </p:nvSpPr>
        <p:spPr bwMode="auto">
          <a:xfrm>
            <a:off x="2359683" y="3848166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23C3D-F1D8-435B-A492-4E798E4FC614}"/>
              </a:ext>
            </a:extLst>
          </p:cNvPr>
          <p:cNvSpPr/>
          <p:nvPr/>
        </p:nvSpPr>
        <p:spPr bwMode="auto">
          <a:xfrm>
            <a:off x="2359683" y="4228247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86D1AD-547B-4A43-AC61-01CA07E68C27}"/>
              </a:ext>
            </a:extLst>
          </p:cNvPr>
          <p:cNvSpPr/>
          <p:nvPr/>
        </p:nvSpPr>
        <p:spPr bwMode="auto">
          <a:xfrm>
            <a:off x="2351584" y="4608328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02F35-1092-4E7F-B175-65C4907B2CF7}"/>
              </a:ext>
            </a:extLst>
          </p:cNvPr>
          <p:cNvSpPr/>
          <p:nvPr/>
        </p:nvSpPr>
        <p:spPr bwMode="auto">
          <a:xfrm>
            <a:off x="2351584" y="4975976"/>
            <a:ext cx="576064" cy="325233"/>
          </a:xfrm>
          <a:prstGeom prst="rect">
            <a:avLst/>
          </a:prstGeom>
          <a:solidFill>
            <a:srgbClr val="002896"/>
          </a:solidFill>
          <a:ln>
            <a:solidFill>
              <a:srgbClr val="0028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513C03-700B-4999-A774-1DC2C28AA45E}"/>
              </a:ext>
            </a:extLst>
          </p:cNvPr>
          <p:cNvCxnSpPr>
            <a:cxnSpLocks/>
          </p:cNvCxnSpPr>
          <p:nvPr/>
        </p:nvCxnSpPr>
        <p:spPr bwMode="auto">
          <a:xfrm flipV="1">
            <a:off x="2182416" y="1982291"/>
            <a:ext cx="0" cy="376544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FBC297-0305-4349-A265-361DF172A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2182416" y="5349382"/>
            <a:ext cx="8018040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CB2FB2-0E3D-4342-BA01-771E1B54FD16}"/>
              </a:ext>
            </a:extLst>
          </p:cNvPr>
          <p:cNvSpPr txBox="1"/>
          <p:nvPr/>
        </p:nvSpPr>
        <p:spPr>
          <a:xfrm>
            <a:off x="9601200" y="5754742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Zeit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ED2AC8-2E6B-404E-881B-5D65C68BB8DD}"/>
              </a:ext>
            </a:extLst>
          </p:cNvPr>
          <p:cNvSpPr txBox="1"/>
          <p:nvPr/>
        </p:nvSpPr>
        <p:spPr>
          <a:xfrm>
            <a:off x="1444340" y="202212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Story</a:t>
            </a:r>
          </a:p>
          <a:p>
            <a:r>
              <a:rPr lang="de-DE" sz="1600" dirty="0"/>
              <a:t>Punkte</a:t>
            </a:r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EA995-CEC0-42FC-A5FF-C7A7DF6E9B10}"/>
              </a:ext>
            </a:extLst>
          </p:cNvPr>
          <p:cNvSpPr txBox="1"/>
          <p:nvPr/>
        </p:nvSpPr>
        <p:spPr>
          <a:xfrm>
            <a:off x="3137422" y="5416517"/>
            <a:ext cx="221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Zusätzliche Story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2C4ACD-5DE0-4B1C-835B-744D9A78A2D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12233" y="2340274"/>
            <a:ext cx="6019479" cy="340729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Curved Connector 38">
            <a:extLst>
              <a:ext uri="{FF2B5EF4-FFF2-40B4-BE49-F238E27FC236}">
                <a16:creationId xmlns:a16="http://schemas.microsoft.com/office/drawing/2014/main" id="{E07F5985-CB4B-4141-AD4E-5B864D72B7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488562" y="3415535"/>
            <a:ext cx="275456" cy="147561"/>
          </a:xfrm>
          <a:prstGeom prst="curved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4A859CC-E73C-4038-9CF6-45D591B26D6A}"/>
              </a:ext>
            </a:extLst>
          </p:cNvPr>
          <p:cNvSpPr txBox="1"/>
          <p:nvPr/>
        </p:nvSpPr>
        <p:spPr>
          <a:xfrm>
            <a:off x="5764018" y="3247838"/>
            <a:ext cx="3377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Velocity</a:t>
            </a:r>
            <a:r>
              <a:rPr lang="de-DE" sz="1600" dirty="0"/>
              <a:t> (Story Punkte / Zeiteinheit)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F6DF0-69B8-4599-AB96-EB1121EE5762}"/>
              </a:ext>
            </a:extLst>
          </p:cNvPr>
          <p:cNvSpPr/>
          <p:nvPr/>
        </p:nvSpPr>
        <p:spPr bwMode="auto">
          <a:xfrm>
            <a:off x="2359683" y="5362702"/>
            <a:ext cx="576064" cy="32523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EBC1F1-EE5B-492F-979E-7FCE2625A68F}"/>
              </a:ext>
            </a:extLst>
          </p:cNvPr>
          <p:cNvCxnSpPr>
            <a:cxnSpLocks/>
          </p:cNvCxnSpPr>
          <p:nvPr/>
        </p:nvCxnSpPr>
        <p:spPr bwMode="auto">
          <a:xfrm flipV="1">
            <a:off x="2182417" y="5747738"/>
            <a:ext cx="8034131" cy="700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" name="Curved Connector 42">
            <a:extLst>
              <a:ext uri="{FF2B5EF4-FFF2-40B4-BE49-F238E27FC236}">
                <a16:creationId xmlns:a16="http://schemas.microsoft.com/office/drawing/2014/main" id="{6CF53560-BD83-47A0-988A-02A587A76AE8}"/>
              </a:ext>
            </a:extLst>
          </p:cNvPr>
          <p:cNvCxnSpPr>
            <a:cxnSpLocks/>
          </p:cNvCxnSpPr>
          <p:nvPr/>
        </p:nvCxnSpPr>
        <p:spPr bwMode="auto">
          <a:xfrm>
            <a:off x="2996142" y="5422607"/>
            <a:ext cx="191826" cy="159813"/>
          </a:xfrm>
          <a:prstGeom prst="curved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55F022-FD25-4222-B29B-B49B8D35BD35}"/>
              </a:ext>
            </a:extLst>
          </p:cNvPr>
          <p:cNvSpPr txBox="1"/>
          <p:nvPr/>
        </p:nvSpPr>
        <p:spPr>
          <a:xfrm>
            <a:off x="6640142" y="5866859"/>
            <a:ext cx="2408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Neuer Release Termin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10B057-50D6-4EE2-8E41-7F416646BF2B}"/>
              </a:ext>
            </a:extLst>
          </p:cNvPr>
          <p:cNvSpPr txBox="1"/>
          <p:nvPr/>
        </p:nvSpPr>
        <p:spPr>
          <a:xfrm>
            <a:off x="3860355" y="5866859"/>
            <a:ext cx="221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Neue Base Line</a:t>
            </a:r>
          </a:p>
        </p:txBody>
      </p:sp>
      <p:cxnSp>
        <p:nvCxnSpPr>
          <p:cNvPr id="23" name="Curved Connector 45">
            <a:extLst>
              <a:ext uri="{FF2B5EF4-FFF2-40B4-BE49-F238E27FC236}">
                <a16:creationId xmlns:a16="http://schemas.microsoft.com/office/drawing/2014/main" id="{C324F920-0B9F-4EEA-853B-7BA19F5BAC0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47728" y="5805971"/>
            <a:ext cx="236984" cy="236096"/>
          </a:xfrm>
          <a:prstGeom prst="curved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Curved Connector 46">
            <a:extLst>
              <a:ext uri="{FF2B5EF4-FFF2-40B4-BE49-F238E27FC236}">
                <a16:creationId xmlns:a16="http://schemas.microsoft.com/office/drawing/2014/main" id="{E5806A95-7E23-4E0F-AB00-0EE550D94F11}"/>
              </a:ext>
            </a:extLst>
          </p:cNvPr>
          <p:cNvCxnSpPr>
            <a:cxnSpLocks/>
          </p:cNvCxnSpPr>
          <p:nvPr/>
        </p:nvCxnSpPr>
        <p:spPr bwMode="auto">
          <a:xfrm rot="10800000" flipH="1">
            <a:off x="8739336" y="5805264"/>
            <a:ext cx="236984" cy="236096"/>
          </a:xfrm>
          <a:prstGeom prst="curvedConnector3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" name="Curved Connector 47">
            <a:extLst>
              <a:ext uri="{FF2B5EF4-FFF2-40B4-BE49-F238E27FC236}">
                <a16:creationId xmlns:a16="http://schemas.microsoft.com/office/drawing/2014/main" id="{50658D47-FA03-43EF-9492-0DDEE27BEA35}"/>
              </a:ext>
            </a:extLst>
          </p:cNvPr>
          <p:cNvCxnSpPr>
            <a:stCxn id="4" idx="3"/>
            <a:endCxn id="7" idx="3"/>
          </p:cNvCxnSpPr>
          <p:nvPr/>
        </p:nvCxnSpPr>
        <p:spPr bwMode="auto">
          <a:xfrm>
            <a:off x="2935747" y="3263053"/>
            <a:ext cx="12700" cy="1127810"/>
          </a:xfrm>
          <a:prstGeom prst="curvedConnector3">
            <a:avLst>
              <a:gd name="adj1" fmla="val 468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D1475F-7551-4281-B26F-BB896117353B}"/>
              </a:ext>
            </a:extLst>
          </p:cNvPr>
          <p:cNvSpPr txBox="1"/>
          <p:nvPr/>
        </p:nvSpPr>
        <p:spPr>
          <a:xfrm>
            <a:off x="3837752" y="3747456"/>
            <a:ext cx="221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Neu priorisierte</a:t>
            </a:r>
          </a:p>
          <a:p>
            <a:r>
              <a:rPr lang="de-DE" sz="1600" dirty="0"/>
              <a:t>Stories, ändern </a:t>
            </a:r>
            <a:br>
              <a:rPr lang="de-DE" sz="1600" dirty="0"/>
            </a:br>
            <a:r>
              <a:rPr lang="de-DE" sz="1600" dirty="0"/>
              <a:t>nichts am Termin</a:t>
            </a:r>
          </a:p>
        </p:txBody>
      </p:sp>
      <p:cxnSp>
        <p:nvCxnSpPr>
          <p:cNvPr id="27" name="Curved Connector 49">
            <a:extLst>
              <a:ext uri="{FF2B5EF4-FFF2-40B4-BE49-F238E27FC236}">
                <a16:creationId xmlns:a16="http://schemas.microsoft.com/office/drawing/2014/main" id="{C73338BA-58C9-44DE-A3CA-46C348029FE7}"/>
              </a:ext>
            </a:extLst>
          </p:cNvPr>
          <p:cNvCxnSpPr>
            <a:cxnSpLocks/>
          </p:cNvCxnSpPr>
          <p:nvPr/>
        </p:nvCxnSpPr>
        <p:spPr bwMode="auto">
          <a:xfrm>
            <a:off x="3675919" y="3881752"/>
            <a:ext cx="191826" cy="159813"/>
          </a:xfrm>
          <a:prstGeom prst="curved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6320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08EC6-BB92-4FB0-899F-1205A6AD13A7}"/>
              </a:ext>
            </a:extLst>
          </p:cNvPr>
          <p:cNvSpPr/>
          <p:nvPr/>
        </p:nvSpPr>
        <p:spPr bwMode="auto">
          <a:xfrm>
            <a:off x="1686393" y="2712399"/>
            <a:ext cx="3041455" cy="914400"/>
          </a:xfrm>
          <a:prstGeom prst="rect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2400" dirty="0">
                <a:latin typeface="Arial" charset="0"/>
                <a:ea typeface="ＭＳ Ｐゴシック" pitchFamily="34" charset="-128"/>
              </a:rPr>
              <a:t>Software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3B737-B791-468E-8222-D7562958262F}"/>
              </a:ext>
            </a:extLst>
          </p:cNvPr>
          <p:cNvSpPr/>
          <p:nvPr/>
        </p:nvSpPr>
        <p:spPr bwMode="auto">
          <a:xfrm>
            <a:off x="4871866" y="2712399"/>
            <a:ext cx="2592288" cy="914400"/>
          </a:xfrm>
          <a:prstGeom prst="rect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2400" dirty="0">
                <a:latin typeface="Arial" charset="0"/>
                <a:ea typeface="ＭＳ Ｐゴシック" pitchFamily="34" charset="-128"/>
              </a:rPr>
              <a:t>komplexer</a:t>
            </a:r>
            <a:endParaRPr lang="de-DE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83784-5CE6-49E4-A650-55EBC2E9ED15}"/>
              </a:ext>
            </a:extLst>
          </p:cNvPr>
          <p:cNvSpPr/>
          <p:nvPr/>
        </p:nvSpPr>
        <p:spPr bwMode="auto">
          <a:xfrm>
            <a:off x="7611366" y="2708920"/>
            <a:ext cx="2592288" cy="914400"/>
          </a:xfrm>
          <a:prstGeom prst="rect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2400" dirty="0">
                <a:latin typeface="Arial" charset="0"/>
                <a:ea typeface="ＭＳ Ｐゴシック" pitchFamily="34" charset="-128"/>
              </a:rPr>
              <a:t>Systeme</a:t>
            </a:r>
            <a:endParaRPr lang="de-DE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8C0CF-6155-4C52-8A6B-0307E2060F37}"/>
              </a:ext>
            </a:extLst>
          </p:cNvPr>
          <p:cNvSpPr/>
          <p:nvPr/>
        </p:nvSpPr>
        <p:spPr>
          <a:xfrm>
            <a:off x="7611366" y="3791365"/>
            <a:ext cx="2592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ArialMT"/>
              </a:rPr>
              <a:t>System? </a:t>
            </a:r>
            <a:endParaRPr lang="de-DE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DF53A-EF30-4583-845F-B70E47F6FCC6}"/>
              </a:ext>
            </a:extLst>
          </p:cNvPr>
          <p:cNvSpPr/>
          <p:nvPr/>
        </p:nvSpPr>
        <p:spPr>
          <a:xfrm>
            <a:off x="1686393" y="3794844"/>
            <a:ext cx="30382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ArialMT"/>
              </a:rPr>
              <a:t>Schon einmal gehört...</a:t>
            </a:r>
          </a:p>
          <a:p>
            <a:r>
              <a:rPr lang="de-DE" sz="1400" dirty="0">
                <a:latin typeface="ArialMT"/>
              </a:rPr>
              <a:t> </a:t>
            </a:r>
          </a:p>
          <a:p>
            <a:r>
              <a:rPr lang="de-DE" sz="1400" dirty="0">
                <a:latin typeface="ArialMT"/>
              </a:rPr>
              <a:t>Grundlagen Software Engineering 1</a:t>
            </a:r>
          </a:p>
          <a:p>
            <a:r>
              <a:rPr lang="de-DE" sz="1400" dirty="0">
                <a:latin typeface="ArialMT"/>
              </a:rPr>
              <a:t>Grundlagen Software Engineering 2</a:t>
            </a:r>
          </a:p>
          <a:p>
            <a:r>
              <a:rPr lang="de-DE" sz="1400" dirty="0" err="1">
                <a:latin typeface="ArialMT"/>
              </a:rPr>
              <a:t>Sommerville</a:t>
            </a:r>
            <a:r>
              <a:rPr lang="de-DE" sz="1400" dirty="0">
                <a:latin typeface="ArialMT"/>
              </a:rPr>
              <a:t>, Balzert et al [B1], [B2], [B3]</a:t>
            </a:r>
            <a:endParaRPr lang="de-DE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66CDF-5B90-47B7-B252-6B7C8C77617C}"/>
              </a:ext>
            </a:extLst>
          </p:cNvPr>
          <p:cNvSpPr/>
          <p:nvPr/>
        </p:nvSpPr>
        <p:spPr>
          <a:xfrm>
            <a:off x="4871866" y="3791365"/>
            <a:ext cx="25922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ArialMT"/>
              </a:rPr>
              <a:t>Unterschied zwischen</a:t>
            </a:r>
          </a:p>
          <a:p>
            <a:r>
              <a:rPr lang="de-DE" sz="1400" dirty="0">
                <a:latin typeface="ArialMT"/>
              </a:rPr>
              <a:t> </a:t>
            </a:r>
          </a:p>
          <a:p>
            <a:r>
              <a:rPr lang="de-DE" sz="1400" dirty="0">
                <a:latin typeface="ArialMT"/>
              </a:rPr>
              <a:t>Einfach, kompliziert und komplex?</a:t>
            </a:r>
          </a:p>
        </p:txBody>
      </p:sp>
    </p:spTree>
    <p:extLst>
      <p:ext uri="{BB962C8B-B14F-4D97-AF65-F5344CB8AC3E}">
        <p14:creationId xmlns:p14="http://schemas.microsoft.com/office/powerpoint/2010/main" val="413185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0C328-20FD-4913-842D-6573E1879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27" t="11815" r="7089" b="12963"/>
          <a:stretch/>
        </p:blipFill>
        <p:spPr>
          <a:xfrm>
            <a:off x="406405" y="1860661"/>
            <a:ext cx="4492427" cy="2707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774F3-1C88-498C-A5C4-A800D7FCB6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16" t="13397" r="8450" b="13397"/>
          <a:stretch/>
        </p:blipFill>
        <p:spPr>
          <a:xfrm>
            <a:off x="4301951" y="3729858"/>
            <a:ext cx="4475057" cy="2732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5CC9D-F415-425A-B5D6-47C32C2DDA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9" t="14699" r="5829" b="13242"/>
          <a:stretch/>
        </p:blipFill>
        <p:spPr>
          <a:xfrm>
            <a:off x="6998071" y="1860661"/>
            <a:ext cx="4475057" cy="26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29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50C323-1F62-B940-8A51-A43FA023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 (VORLAGE)</a:t>
            </a:r>
          </a:p>
        </p:txBody>
      </p:sp>
      <p:graphicFrame>
        <p:nvGraphicFramePr>
          <p:cNvPr id="6" name="Inhaltsplatzhalter 14">
            <a:extLst>
              <a:ext uri="{FF2B5EF4-FFF2-40B4-BE49-F238E27FC236}">
                <a16:creationId xmlns:a16="http://schemas.microsoft.com/office/drawing/2014/main" id="{C70D312E-146E-B747-BC42-6D05F7A37889}"/>
              </a:ext>
            </a:extLst>
          </p:cNvPr>
          <p:cNvGraphicFramePr>
            <a:graphicFrameLocks/>
          </p:cNvGraphicFramePr>
          <p:nvPr/>
        </p:nvGraphicFramePr>
        <p:xfrm>
          <a:off x="1991544" y="2126596"/>
          <a:ext cx="8208913" cy="4032448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686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0705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de-DE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8430" marR="8843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de-DE" sz="12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Vorname Nachname</a:t>
                      </a:r>
                      <a:endParaRPr lang="de-DE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Alter: ??</a:t>
                      </a:r>
                    </a:p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Rolle:</a:t>
                      </a:r>
                    </a:p>
                    <a:p>
                      <a:endParaRPr lang="de-DE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r>
                        <a:rPr lang="de-DE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“...”</a:t>
                      </a:r>
                    </a:p>
                  </a:txBody>
                  <a:tcPr marL="88430" marR="8843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/>
                          <a:ea typeface="+mn-ea"/>
                          <a:cs typeface="+mn-cs"/>
                        </a:rPr>
                        <a:t>Persönliche</a:t>
                      </a:r>
                      <a:r>
                        <a:rPr lang="de-DE" sz="1200" b="1" kern="1200" baseline="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/>
                          <a:ea typeface="+mn-ea"/>
                          <a:cs typeface="+mn-cs"/>
                        </a:rPr>
                        <a:t> I</a:t>
                      </a:r>
                      <a:r>
                        <a:rPr lang="de-DE" sz="1200" b="1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/>
                          <a:ea typeface="+mn-ea"/>
                          <a:cs typeface="+mn-cs"/>
                        </a:rPr>
                        <a:t>nformationen</a:t>
                      </a:r>
                      <a:r>
                        <a:rPr lang="de-DE" sz="12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/>
                          <a:ea typeface="+mn-ea"/>
                          <a:cs typeface="+mn-cs"/>
                        </a:rPr>
                        <a:t>Nationalität</a:t>
                      </a:r>
                      <a:r>
                        <a:rPr lang="de-DE" sz="12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/>
                          <a:ea typeface="+mn-ea"/>
                          <a:cs typeface="+mn-cs"/>
                        </a:rPr>
                        <a:t>Sprachen</a:t>
                      </a:r>
                      <a:r>
                        <a:rPr lang="de-DE" sz="12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/>
                          <a:ea typeface="+mn-ea"/>
                          <a:cs typeface="+mn-cs"/>
                        </a:rPr>
                        <a:t>:</a:t>
                      </a:r>
                      <a:endParaRPr lang="de-DE" sz="1200" b="0" kern="1200" noProof="0" dirty="0">
                        <a:solidFill>
                          <a:schemeClr val="tx1"/>
                        </a:solidFill>
                        <a:effectLst/>
                        <a:latin typeface="Arial" panose="020B0604020202020204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/>
                          <a:ea typeface="+mn-ea"/>
                          <a:cs typeface="+mn-cs"/>
                        </a:rPr>
                        <a:t>Bildung</a:t>
                      </a:r>
                      <a:r>
                        <a:rPr lang="de-DE" sz="12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/>
                          <a:ea typeface="+mn-ea"/>
                          <a:cs typeface="+mn-cs"/>
                        </a:rPr>
                        <a:t>:</a:t>
                      </a:r>
                      <a:endParaRPr lang="de-DE" sz="1200" b="0" kern="1200" noProof="0" dirty="0">
                        <a:solidFill>
                          <a:schemeClr val="tx1"/>
                        </a:solidFill>
                        <a:effectLst/>
                        <a:latin typeface="Arial" panose="020B0604020202020204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de-DE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430" marR="8843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1479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de-DE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Schlüsselmerkmale: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de-DE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430" marR="8843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Kernziele: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endParaRPr lang="de-DE" sz="1200" b="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323" marR="66323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1479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de-DE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Fragen: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de-DE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430" marR="8843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de-DE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Beeinflusser: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de-DE" sz="12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8430" marR="8843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de-DE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Anwendungen: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sz="12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8430" marR="8843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438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lvl="0" algn="l" defTabSz="457200" rtl="0" eaLnBrk="1" latinLnBrk="0" hangingPunct="1"/>
                      <a:r>
                        <a:rPr lang="de-DE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Frustrations- &amp; Schmerz</a:t>
                      </a:r>
                      <a:r>
                        <a:rPr lang="de-DE" sz="12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-P</a:t>
                      </a:r>
                      <a:r>
                        <a:rPr lang="de-DE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unkte: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de-DE" sz="1200" b="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430" marR="8843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lvl="0" algn="l" defTabSz="457200" rtl="0" eaLnBrk="1" latinLnBrk="0" hangingPunct="1"/>
                      <a:r>
                        <a:rPr lang="de-DE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Glücklichmacher</a:t>
                      </a:r>
                      <a:r>
                        <a:rPr lang="de-DE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de-DE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430" marR="88430" marT="34290" marB="3429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D0968D48-3D5B-F049-84F9-12BAF1437005}"/>
              </a:ext>
            </a:extLst>
          </p:cNvPr>
          <p:cNvGraphicFramePr>
            <a:graphicFrameLocks noGrp="1"/>
          </p:cNvGraphicFramePr>
          <p:nvPr/>
        </p:nvGraphicFramePr>
        <p:xfrm>
          <a:off x="6285348" y="3019190"/>
          <a:ext cx="3599094" cy="249428"/>
        </p:xfrm>
        <a:graphic>
          <a:graphicData uri="http://schemas.openxmlformats.org/drawingml/2006/table">
            <a:tbl>
              <a:tblPr bandRow="1"/>
              <a:tblGrid>
                <a:gridCol w="1723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5521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 noProof="0" dirty="0">
                          <a:effectLst/>
                        </a:rPr>
                        <a:t>Prozesskenntnis</a:t>
                      </a:r>
                      <a:endParaRPr lang="de-D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de-D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 noProof="0" dirty="0">
                          <a:solidFill>
                            <a:schemeClr val="bg1"/>
                          </a:solidFill>
                          <a:effectLst/>
                        </a:rPr>
                        <a:t>Mittel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de-D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21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 noProof="0" dirty="0">
                          <a:effectLst/>
                        </a:rPr>
                        <a:t>allgemeine Computeraffinität</a:t>
                      </a:r>
                      <a:endParaRPr lang="de-DE" sz="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de-DE" sz="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Hoch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de-D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34754596-FA01-924A-8418-C391B70E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LID4096"/>
              <a:t>Campus Sontheim</a:t>
            </a:r>
            <a:endParaRPr lang="de-DE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6133F6D-1E22-0747-9720-74BC51F9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Software Engineering komplexer Systeme | Fakultät IT / SEB |  SoSe 2020</a:t>
            </a:r>
            <a:endParaRPr lang="de-DE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CB51877-5D40-624E-847E-F8FD7EE1F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/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744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E8020A-EA97-814C-8789-E34A5597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 (Muster)</a:t>
            </a:r>
          </a:p>
        </p:txBody>
      </p:sp>
      <p:graphicFrame>
        <p:nvGraphicFramePr>
          <p:cNvPr id="6" name="Inhaltsplatzhalter 14">
            <a:extLst>
              <a:ext uri="{FF2B5EF4-FFF2-40B4-BE49-F238E27FC236}">
                <a16:creationId xmlns:a16="http://schemas.microsoft.com/office/drawing/2014/main" id="{B6B157D1-9F5E-614A-A8AE-0F75739E4E35}"/>
              </a:ext>
            </a:extLst>
          </p:cNvPr>
          <p:cNvGraphicFramePr>
            <a:graphicFrameLocks/>
          </p:cNvGraphicFramePr>
          <p:nvPr/>
        </p:nvGraphicFramePr>
        <p:xfrm>
          <a:off x="2120845" y="1973572"/>
          <a:ext cx="8136904" cy="4104456"/>
        </p:xfrm>
        <a:graphic>
          <a:graphicData uri="http://schemas.openxmlformats.org/drawingml/2006/table">
            <a:tbl>
              <a:tblPr bandRow="1"/>
              <a:tblGrid>
                <a:gridCol w="1307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4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7925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2451" marR="92451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de-DE" sz="14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Peter Müller</a:t>
                      </a:r>
                    </a:p>
                    <a:p>
                      <a:r>
                        <a:rPr lang="de-DE" sz="1200" b="0" noProof="0" dirty="0">
                          <a:solidFill>
                            <a:schemeClr val="tx1"/>
                          </a:solidFill>
                          <a:latin typeface="+mn-lt"/>
                        </a:rPr>
                        <a:t>Alter: 29</a:t>
                      </a:r>
                    </a:p>
                    <a:p>
                      <a:r>
                        <a:rPr lang="de-DE" sz="1200" b="0" noProof="0" dirty="0">
                          <a:solidFill>
                            <a:schemeClr val="tx1"/>
                          </a:solidFill>
                          <a:latin typeface="+mn-lt"/>
                        </a:rPr>
                        <a:t>Rolle: Kundenberater</a:t>
                      </a:r>
                    </a:p>
                    <a:p>
                      <a:endParaRPr lang="de-DE" sz="1200" b="1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r>
                        <a:rPr lang="de-DE" sz="12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“Ich will nur das Beste für meine Kunden.”</a:t>
                      </a:r>
                    </a:p>
                  </a:txBody>
                  <a:tcPr marL="92451" marR="9245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Persönliche</a:t>
                      </a:r>
                      <a:r>
                        <a:rPr lang="de-DE" sz="1200" b="1" kern="1200" baseline="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</a:t>
                      </a:r>
                      <a:r>
                        <a:rPr lang="de-DE" sz="12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nformationen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de-DE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Nationalität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Deutsch</a:t>
                      </a:r>
                      <a:endParaRPr lang="de-DE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Sprachen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Deutsch, </a:t>
                      </a: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Englisch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Bildung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Universitätsabschluss</a:t>
                      </a:r>
                      <a:endParaRPr lang="en-US" sz="1200" b="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de-DE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451" marR="9245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9289">
                <a:tc gridSpan="2"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de-DE" sz="12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Schlüsselmerkmale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de-DE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Nachhaltige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Arbeitsmethoden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Aufgeschlossen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Verantwortungsvoll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Kundenwertschätzung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Hohe Zuverlässigkeit</a:t>
                      </a:r>
                      <a:endParaRPr lang="en-US" sz="1200" b="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451" marR="9245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b="1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Kernziele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</a:t>
                      </a:r>
                      <a:endParaRPr lang="de-DE" sz="12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de-DE" sz="1200" b="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 Kunden</a:t>
                      </a:r>
                      <a:r>
                        <a:rPr lang="de-DE" sz="1200" b="0" baseline="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glücklich machen</a:t>
                      </a:r>
                      <a:endParaRPr lang="de-DE" sz="1200" b="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de-DE" sz="1200" b="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Definierte Vorgaben erreichen</a:t>
                      </a:r>
                    </a:p>
                  </a:txBody>
                  <a:tcPr marL="69339" marR="69339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621">
                <a:tc gridSpan="2"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de-DE" sz="12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Fragen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de-DE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Wie kann ich meine Kunden nach ganz</a:t>
                      </a:r>
                      <a:r>
                        <a:rPr lang="de-DE" sz="1200" b="0" kern="1200" baseline="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oben bringen</a:t>
                      </a: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92451" marR="9245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de-DE" sz="12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Beeinflusser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de-DE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Kunden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Vorgesetzter</a:t>
                      </a:r>
                      <a:endParaRPr lang="de-DE" sz="12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2451" marR="9245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de-DE" sz="12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Anwendung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de-DE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Skynet</a:t>
                      </a:r>
                      <a:r>
                        <a:rPr lang="en-US" sz="1200" b="0" kern="1200" baseline="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2451" marR="9245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621">
                <a:tc gridSpan="2"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lvl="0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Frustrations-  &amp; </a:t>
                      </a:r>
                      <a:r>
                        <a:rPr lang="de-DE" sz="1200" b="1" noProof="0" dirty="0">
                          <a:solidFill>
                            <a:schemeClr val="tx1"/>
                          </a:solidFill>
                          <a:effectLst/>
                        </a:rPr>
                        <a:t>Schmerz-Punkte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endParaRPr lang="de-DE" sz="12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Zeitintensive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interne </a:t>
                      </a: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Prozesse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Anreisezeit</a:t>
                      </a:r>
                      <a:endParaRPr lang="de-DE" sz="1200" b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2451" marR="9245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lvl="0"/>
                      <a:r>
                        <a:rPr lang="de-DE" sz="1200" b="1" noProof="0" dirty="0" err="1">
                          <a:solidFill>
                            <a:schemeClr val="tx1"/>
                          </a:solidFill>
                          <a:effectLst/>
                        </a:rPr>
                        <a:t>Glücklichmacher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r>
                        <a:rPr lang="de-DE" sz="12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Schnelle/ kurze effiziente interne Prozesse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Alles was die Arbeit</a:t>
                      </a:r>
                      <a:r>
                        <a:rPr lang="de-DE" sz="1200" b="0" kern="1200" baseline="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zum Kunden vereinfacht</a:t>
                      </a:r>
                      <a:endParaRPr lang="de-DE" sz="1200" b="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451" marR="9245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le 19">
            <a:extLst>
              <a:ext uri="{FF2B5EF4-FFF2-40B4-BE49-F238E27FC236}">
                <a16:creationId xmlns:a16="http://schemas.microsoft.com/office/drawing/2014/main" id="{49D777A2-0FD1-6647-BCF6-49472EB50E09}"/>
              </a:ext>
            </a:extLst>
          </p:cNvPr>
          <p:cNvGraphicFramePr>
            <a:graphicFrameLocks noGrp="1"/>
          </p:cNvGraphicFramePr>
          <p:nvPr/>
        </p:nvGraphicFramePr>
        <p:xfrm>
          <a:off x="6381554" y="2971271"/>
          <a:ext cx="3599094" cy="249428"/>
        </p:xfrm>
        <a:graphic>
          <a:graphicData uri="http://schemas.openxmlformats.org/drawingml/2006/table">
            <a:tbl>
              <a:tblPr bandRow="1"/>
              <a:tblGrid>
                <a:gridCol w="1723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5521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 noProof="0" dirty="0">
                          <a:effectLst/>
                        </a:rPr>
                        <a:t>Prozesskenntnis</a:t>
                      </a:r>
                      <a:endParaRPr lang="de-D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de-D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 noProof="0" dirty="0">
                          <a:solidFill>
                            <a:schemeClr val="bg1"/>
                          </a:solidFill>
                          <a:effectLst/>
                        </a:rPr>
                        <a:t>Mittel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de-D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21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 noProof="0" dirty="0">
                          <a:effectLst/>
                        </a:rPr>
                        <a:t>allgemeine Computeraffinität</a:t>
                      </a:r>
                      <a:endParaRPr lang="de-DE" sz="8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de-DE" sz="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Hoch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de-D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Grafik 20">
            <a:extLst>
              <a:ext uri="{FF2B5EF4-FFF2-40B4-BE49-F238E27FC236}">
                <a16:creationId xmlns:a16="http://schemas.microsoft.com/office/drawing/2014/main" id="{A7BC8CFD-7E46-5548-96F5-B639A94F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14" y="2105352"/>
            <a:ext cx="1104646" cy="996348"/>
          </a:xfrm>
          <a:prstGeom prst="rect">
            <a:avLst/>
          </a:prstGeom>
        </p:spPr>
      </p:pic>
      <p:sp>
        <p:nvSpPr>
          <p:cNvPr id="9" name="Rechteck 21">
            <a:extLst>
              <a:ext uri="{FF2B5EF4-FFF2-40B4-BE49-F238E27FC236}">
                <a16:creationId xmlns:a16="http://schemas.microsoft.com/office/drawing/2014/main" id="{16AB5943-E1D3-1745-91E7-7F9DAAEE7979}"/>
              </a:ext>
            </a:extLst>
          </p:cNvPr>
          <p:cNvSpPr/>
          <p:nvPr/>
        </p:nvSpPr>
        <p:spPr>
          <a:xfrm>
            <a:off x="4983613" y="5384501"/>
            <a:ext cx="1196410" cy="6776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de-DE" sz="7200" kern="0" dirty="0">
                <a:solidFill>
                  <a:srgbClr val="C00000"/>
                </a:solidFill>
                <a:latin typeface="Arial" panose="020B0604020202020204"/>
                <a:sym typeface="Wingdings"/>
              </a:rPr>
              <a:t></a:t>
            </a:r>
            <a:endParaRPr lang="de-DE" altLang="de-DE" sz="7200" kern="0" dirty="0">
              <a:solidFill>
                <a:srgbClr val="C00000"/>
              </a:solidFill>
              <a:latin typeface="Arial" panose="020B0604020202020204"/>
            </a:endParaRPr>
          </a:p>
        </p:txBody>
      </p:sp>
      <p:sp>
        <p:nvSpPr>
          <p:cNvPr id="10" name="Rechteck 22">
            <a:extLst>
              <a:ext uri="{FF2B5EF4-FFF2-40B4-BE49-F238E27FC236}">
                <a16:creationId xmlns:a16="http://schemas.microsoft.com/office/drawing/2014/main" id="{4B697243-9A8E-3646-ACD7-2C7100E0D7E7}"/>
              </a:ext>
            </a:extLst>
          </p:cNvPr>
          <p:cNvSpPr/>
          <p:nvPr/>
        </p:nvSpPr>
        <p:spPr>
          <a:xfrm>
            <a:off x="9292461" y="5452956"/>
            <a:ext cx="1196410" cy="6776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de-DE" altLang="de-DE" sz="7200" kern="0" dirty="0">
                <a:solidFill>
                  <a:srgbClr val="00B050"/>
                </a:solidFill>
                <a:latin typeface="Arial" panose="020B0604020202020204"/>
                <a:sym typeface="Wingdings"/>
              </a:rPr>
              <a:t></a:t>
            </a:r>
            <a:endParaRPr lang="de-DE" altLang="de-DE" sz="7200" kern="0" dirty="0">
              <a:solidFill>
                <a:srgbClr val="00B050"/>
              </a:solidFill>
              <a:latin typeface="Arial" panose="020B0604020202020204"/>
            </a:endParaRP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0F6D0253-6B49-2A41-B414-698110E71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LID4096"/>
              <a:t>Campus Sontheim</a:t>
            </a:r>
            <a:endParaRPr lang="de-DE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B850628-5A0E-7146-A2BD-B9BFC45E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Software Engineering komplexer Systeme | Fakultät IT / SEB |  SoSe 2020</a:t>
            </a:r>
            <a:endParaRPr lang="de-DE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F7D2306-6808-3442-9C7B-62240DE7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/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345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5">
            <a:extLst>
              <a:ext uri="{FF2B5EF4-FFF2-40B4-BE49-F238E27FC236}">
                <a16:creationId xmlns:a16="http://schemas.microsoft.com/office/drawing/2014/main" id="{B2229725-ADEA-4E18-B484-AC7C6541072A}"/>
              </a:ext>
            </a:extLst>
          </p:cNvPr>
          <p:cNvSpPr txBox="1">
            <a:spLocks/>
          </p:cNvSpPr>
          <p:nvPr/>
        </p:nvSpPr>
        <p:spPr>
          <a:xfrm>
            <a:off x="711200" y="1293474"/>
            <a:ext cx="7128933" cy="4209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i="1"/>
              <a:t>Scrum – Produkte zuverlässig und schnell entwickeln</a:t>
            </a:r>
          </a:p>
          <a:p>
            <a:r>
              <a:rPr lang="de-DE"/>
              <a:t>Boris Gloger, Hanser Verlag, 5. Auflage, 2016, </a:t>
            </a:r>
          </a:p>
          <a:p>
            <a:r>
              <a:rPr lang="de-DE"/>
              <a:t>ISBN 978-3-446-44723-3</a:t>
            </a:r>
          </a:p>
          <a:p>
            <a:br>
              <a:rPr lang="de-DE"/>
            </a:br>
            <a:endParaRPr lang="de-DE"/>
          </a:p>
          <a:p>
            <a:endParaRPr lang="de-DE"/>
          </a:p>
          <a:p>
            <a:endParaRPr lang="de-DE"/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6F1A51-9069-40C2-9669-AF3E2E88B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5368" y="1297125"/>
            <a:ext cx="2866495" cy="404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A185E8-A0DE-4A50-BAC9-B4B6AE7AB0E3}"/>
              </a:ext>
            </a:extLst>
          </p:cNvPr>
          <p:cNvGrpSpPr/>
          <p:nvPr/>
        </p:nvGrpSpPr>
        <p:grpSpPr>
          <a:xfrm>
            <a:off x="368271" y="2073544"/>
            <a:ext cx="10831071" cy="4307785"/>
            <a:chOff x="368271" y="2073544"/>
            <a:chExt cx="10831071" cy="43077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F8B55B-8943-4571-8E1C-1EBE845DFF85}"/>
                </a:ext>
              </a:extLst>
            </p:cNvPr>
            <p:cNvSpPr/>
            <p:nvPr/>
          </p:nvSpPr>
          <p:spPr>
            <a:xfrm>
              <a:off x="3058539" y="4166426"/>
              <a:ext cx="8665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Einfach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3B06D3-FE18-456E-94D4-593294D7EFD4}"/>
                </a:ext>
              </a:extLst>
            </p:cNvPr>
            <p:cNvSpPr/>
            <p:nvPr/>
          </p:nvSpPr>
          <p:spPr>
            <a:xfrm>
              <a:off x="9838799" y="2209482"/>
              <a:ext cx="9929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Komplex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B6264D-20AE-4FEA-9839-6920FABDFF0A}"/>
                </a:ext>
              </a:extLst>
            </p:cNvPr>
            <p:cNvSpPr/>
            <p:nvPr/>
          </p:nvSpPr>
          <p:spPr>
            <a:xfrm>
              <a:off x="7926622" y="4166426"/>
              <a:ext cx="12513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Kompliziert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48AAD3-C25F-475E-AC44-9959A517FD00}"/>
                </a:ext>
              </a:extLst>
            </p:cNvPr>
            <p:cNvSpPr txBox="1"/>
            <p:nvPr/>
          </p:nvSpPr>
          <p:spPr>
            <a:xfrm>
              <a:off x="1631504" y="4535760"/>
              <a:ext cx="4541628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Wenige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Wenige Beziehungen zwischen den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Wenige Beziehungen zur Umgebung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Gesamtheit entspricht den einzelnen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Gut zu verstehen, gut analysierbar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Lineare Zusammenhänge</a:t>
              </a:r>
            </a:p>
            <a:p>
              <a:pPr algn="l"/>
              <a:endParaRPr lang="de-DE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83F796-EFAF-4AC2-B129-F8BB010A5C3B}"/>
                </a:ext>
              </a:extLst>
            </p:cNvPr>
            <p:cNvSpPr txBox="1"/>
            <p:nvPr/>
          </p:nvSpPr>
          <p:spPr>
            <a:xfrm>
              <a:off x="6264752" y="4535758"/>
              <a:ext cx="424359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Beziehungen zwischen den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Beziehungen zur Umgebung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Gesamtheit entspricht den einzelnen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Schwer zu verstehen, schwer analysierbar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Lineare Zusammenhänge</a:t>
              </a:r>
            </a:p>
            <a:p>
              <a:pPr algn="l"/>
              <a:endParaRPr lang="de-DE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9A486F-DEAD-4ED3-A18D-C5581B8130D1}"/>
                </a:ext>
              </a:extLst>
            </p:cNvPr>
            <p:cNvSpPr txBox="1"/>
            <p:nvPr/>
          </p:nvSpPr>
          <p:spPr>
            <a:xfrm>
              <a:off x="5193966" y="2073544"/>
              <a:ext cx="4574394" cy="2277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Beziehungen zwischen den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Beziehungen zur Umgebung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Gesamtheit ist </a:t>
              </a:r>
              <a:r>
                <a:rPr lang="de-DE" sz="1400" b="1" dirty="0"/>
                <a:t>mehr als die einzelnen Komponenten </a:t>
              </a:r>
              <a:r>
                <a:rPr lang="de-DE" sz="1400" dirty="0"/>
                <a:t>➛ </a:t>
              </a:r>
              <a:br>
                <a:rPr lang="de-DE" sz="1400" dirty="0"/>
              </a:br>
              <a:r>
                <a:rPr lang="de-DE" sz="1400" dirty="0"/>
                <a:t>Gesamtsystem lässt sich nicht durch Kenntnis der </a:t>
              </a:r>
              <a:br>
                <a:rPr lang="de-DE" sz="1400" dirty="0"/>
              </a:br>
              <a:r>
                <a:rPr lang="de-DE" sz="1400" dirty="0"/>
                <a:t>einzelnen Komponenten verstehen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Schwer zu verstehen, schwer analysierbar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Nicht-Lineare Zusammenhänge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Zeitvariant</a:t>
              </a:r>
            </a:p>
            <a:p>
              <a:pPr algn="l"/>
              <a:endParaRPr lang="de-DE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80B5F1-EC65-4919-9DF8-F63FD8DEBE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87488" y="2173657"/>
              <a:ext cx="0" cy="384288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FCA4B5-A9B6-4196-A92E-5B9344FB36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87488" y="6016540"/>
              <a:ext cx="9318892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9568D6F-6BFE-4CB3-9A74-A91CEAB5FFD7}"/>
                </a:ext>
              </a:extLst>
            </p:cNvPr>
            <p:cNvSpPr/>
            <p:nvPr/>
          </p:nvSpPr>
          <p:spPr bwMode="auto">
            <a:xfrm>
              <a:off x="9560605" y="2152543"/>
              <a:ext cx="1638737" cy="455309"/>
            </a:xfrm>
            <a:prstGeom prst="ellips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endParaRPr lang="de-DE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CFAF52-1F74-4BEC-85FA-B5031B658555}"/>
                </a:ext>
              </a:extLst>
            </p:cNvPr>
            <p:cNvSpPr/>
            <p:nvPr/>
          </p:nvSpPr>
          <p:spPr bwMode="auto">
            <a:xfrm>
              <a:off x="2657341" y="4123438"/>
              <a:ext cx="1638737" cy="455309"/>
            </a:xfrm>
            <a:prstGeom prst="ellips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endParaRPr lang="de-DE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D669F9-7116-4D51-80C2-0D94AE011CF6}"/>
                </a:ext>
              </a:extLst>
            </p:cNvPr>
            <p:cNvSpPr/>
            <p:nvPr/>
          </p:nvSpPr>
          <p:spPr bwMode="auto">
            <a:xfrm>
              <a:off x="7700413" y="4123437"/>
              <a:ext cx="1638737" cy="455309"/>
            </a:xfrm>
            <a:prstGeom prst="ellips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endParaRPr lang="de-DE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340C65-7E87-43B1-90D7-8BF86DE2BE65}"/>
                </a:ext>
              </a:extLst>
            </p:cNvPr>
            <p:cNvSpPr/>
            <p:nvPr/>
          </p:nvSpPr>
          <p:spPr>
            <a:xfrm>
              <a:off x="368271" y="2312983"/>
              <a:ext cx="11192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400" b="1" dirty="0"/>
                <a:t>Zeitvarianz</a:t>
              </a:r>
              <a:endParaRPr lang="de-DE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4AB64E-53AF-4F67-BCDA-1F221F1BA89E}"/>
                </a:ext>
              </a:extLst>
            </p:cNvPr>
            <p:cNvSpPr/>
            <p:nvPr/>
          </p:nvSpPr>
          <p:spPr>
            <a:xfrm>
              <a:off x="6378566" y="6073552"/>
              <a:ext cx="44278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400" b="1" dirty="0"/>
                <a:t>Anzahl der Komponenten und deren Beziehungen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4027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52F5C-0754-4F40-B49B-BA4C9136EDE6}"/>
              </a:ext>
            </a:extLst>
          </p:cNvPr>
          <p:cNvSpPr txBox="1"/>
          <p:nvPr/>
        </p:nvSpPr>
        <p:spPr>
          <a:xfrm>
            <a:off x="2065255" y="3162186"/>
            <a:ext cx="1862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/>
              <a:t>Sonnensystem</a:t>
            </a:r>
          </a:p>
          <a:p>
            <a:pPr algn="l"/>
            <a:r>
              <a:rPr lang="de-DE" dirty="0"/>
              <a:t>Mensch</a:t>
            </a:r>
          </a:p>
          <a:p>
            <a:pPr algn="l"/>
            <a:r>
              <a:rPr lang="de-DE" dirty="0"/>
              <a:t>Gehirn</a:t>
            </a:r>
          </a:p>
          <a:p>
            <a:pPr algn="l"/>
            <a:r>
              <a:rPr lang="de-DE" dirty="0"/>
              <a:t>Zelle </a:t>
            </a:r>
          </a:p>
          <a:p>
            <a:pPr algn="l"/>
            <a:r>
              <a:rPr lang="de-DE" dirty="0"/>
              <a:t>Gleichungssystem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00F60-2E8A-4A58-BFE7-97F961D475F9}"/>
              </a:ext>
            </a:extLst>
          </p:cNvPr>
          <p:cNvSpPr txBox="1"/>
          <p:nvPr/>
        </p:nvSpPr>
        <p:spPr>
          <a:xfrm>
            <a:off x="4513526" y="3148775"/>
            <a:ext cx="13757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/>
              <a:t>Familie</a:t>
            </a:r>
          </a:p>
          <a:p>
            <a:pPr algn="l"/>
            <a:r>
              <a:rPr lang="de-DE" dirty="0"/>
              <a:t>Projektteam</a:t>
            </a:r>
          </a:p>
          <a:p>
            <a:pPr algn="l"/>
            <a:r>
              <a:rPr lang="de-DE" dirty="0"/>
              <a:t>Sportteam </a:t>
            </a:r>
          </a:p>
          <a:p>
            <a:pPr algn="l"/>
            <a:r>
              <a:rPr lang="de-DE" dirty="0"/>
              <a:t>Staat</a:t>
            </a:r>
          </a:p>
          <a:p>
            <a:pPr algn="l"/>
            <a:r>
              <a:rPr lang="de-DE" dirty="0"/>
              <a:t>Organisation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A44FE-EFFD-4187-A828-325F9934A754}"/>
              </a:ext>
            </a:extLst>
          </p:cNvPr>
          <p:cNvSpPr txBox="1"/>
          <p:nvPr/>
        </p:nvSpPr>
        <p:spPr>
          <a:xfrm>
            <a:off x="6449622" y="3162187"/>
            <a:ext cx="3452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/>
              <a:t>Smartphone</a:t>
            </a:r>
          </a:p>
          <a:p>
            <a:pPr algn="l"/>
            <a:r>
              <a:rPr lang="de-DE" dirty="0"/>
              <a:t>Airbus A380 </a:t>
            </a:r>
          </a:p>
          <a:p>
            <a:pPr algn="l"/>
            <a:r>
              <a:rPr lang="de-DE" dirty="0"/>
              <a:t>IT-Landschaft eines Unternehmens</a:t>
            </a:r>
          </a:p>
          <a:p>
            <a:pPr algn="l"/>
            <a:r>
              <a:rPr lang="de-DE" dirty="0"/>
              <a:t>...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064513B-D088-438E-AD94-B6695A77D4F0}"/>
              </a:ext>
            </a:extLst>
          </p:cNvPr>
          <p:cNvSpPr/>
          <p:nvPr/>
        </p:nvSpPr>
        <p:spPr bwMode="auto">
          <a:xfrm rot="16200000">
            <a:off x="3005706" y="1942397"/>
            <a:ext cx="279337" cy="2160240"/>
          </a:xfrm>
          <a:prstGeom prst="rightBrace">
            <a:avLst/>
          </a:prstGeom>
          <a:noFill/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9337"/>
                      <a:gd name="connsiteY0" fmla="*/ 0 h 2160240"/>
                      <a:gd name="connsiteX1" fmla="*/ 139669 w 279337"/>
                      <a:gd name="connsiteY1" fmla="*/ 23277 h 2160240"/>
                      <a:gd name="connsiteX2" fmla="*/ 139669 w 279337"/>
                      <a:gd name="connsiteY2" fmla="*/ 560731 h 2160240"/>
                      <a:gd name="connsiteX3" fmla="*/ 139669 w 279337"/>
                      <a:gd name="connsiteY3" fmla="*/ 1056843 h 2160240"/>
                      <a:gd name="connsiteX4" fmla="*/ 279338 w 279337"/>
                      <a:gd name="connsiteY4" fmla="*/ 1080120 h 2160240"/>
                      <a:gd name="connsiteX5" fmla="*/ 139669 w 279337"/>
                      <a:gd name="connsiteY5" fmla="*/ 1103397 h 2160240"/>
                      <a:gd name="connsiteX6" fmla="*/ 139669 w 279337"/>
                      <a:gd name="connsiteY6" fmla="*/ 1599509 h 2160240"/>
                      <a:gd name="connsiteX7" fmla="*/ 139669 w 279337"/>
                      <a:gd name="connsiteY7" fmla="*/ 2136963 h 2160240"/>
                      <a:gd name="connsiteX8" fmla="*/ 0 w 279337"/>
                      <a:gd name="connsiteY8" fmla="*/ 2160240 h 2160240"/>
                      <a:gd name="connsiteX9" fmla="*/ 0 w 279337"/>
                      <a:gd name="connsiteY9" fmla="*/ 1576975 h 2160240"/>
                      <a:gd name="connsiteX10" fmla="*/ 0 w 279337"/>
                      <a:gd name="connsiteY10" fmla="*/ 1015313 h 2160240"/>
                      <a:gd name="connsiteX11" fmla="*/ 0 w 279337"/>
                      <a:gd name="connsiteY11" fmla="*/ 540060 h 2160240"/>
                      <a:gd name="connsiteX12" fmla="*/ 0 w 279337"/>
                      <a:gd name="connsiteY12" fmla="*/ 0 h 2160240"/>
                      <a:gd name="connsiteX0" fmla="*/ 0 w 279337"/>
                      <a:gd name="connsiteY0" fmla="*/ 0 h 2160240"/>
                      <a:gd name="connsiteX1" fmla="*/ 139669 w 279337"/>
                      <a:gd name="connsiteY1" fmla="*/ 23277 h 2160240"/>
                      <a:gd name="connsiteX2" fmla="*/ 139669 w 279337"/>
                      <a:gd name="connsiteY2" fmla="*/ 560731 h 2160240"/>
                      <a:gd name="connsiteX3" fmla="*/ 139669 w 279337"/>
                      <a:gd name="connsiteY3" fmla="*/ 1056843 h 2160240"/>
                      <a:gd name="connsiteX4" fmla="*/ 279338 w 279337"/>
                      <a:gd name="connsiteY4" fmla="*/ 1080120 h 2160240"/>
                      <a:gd name="connsiteX5" fmla="*/ 139669 w 279337"/>
                      <a:gd name="connsiteY5" fmla="*/ 1103397 h 2160240"/>
                      <a:gd name="connsiteX6" fmla="*/ 139669 w 279337"/>
                      <a:gd name="connsiteY6" fmla="*/ 1640851 h 2160240"/>
                      <a:gd name="connsiteX7" fmla="*/ 139669 w 279337"/>
                      <a:gd name="connsiteY7" fmla="*/ 2136963 h 2160240"/>
                      <a:gd name="connsiteX8" fmla="*/ 0 w 279337"/>
                      <a:gd name="connsiteY8" fmla="*/ 2160240 h 2160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9337" h="2160240" stroke="0" extrusionOk="0">
                        <a:moveTo>
                          <a:pt x="0" y="0"/>
                        </a:moveTo>
                        <a:cubicBezTo>
                          <a:pt x="74586" y="-1574"/>
                          <a:pt x="136732" y="11523"/>
                          <a:pt x="139669" y="23277"/>
                        </a:cubicBezTo>
                        <a:cubicBezTo>
                          <a:pt x="164041" y="179892"/>
                          <a:pt x="135136" y="378997"/>
                          <a:pt x="139669" y="560731"/>
                        </a:cubicBezTo>
                        <a:cubicBezTo>
                          <a:pt x="144202" y="742465"/>
                          <a:pt x="160221" y="851982"/>
                          <a:pt x="139669" y="1056843"/>
                        </a:cubicBezTo>
                        <a:cubicBezTo>
                          <a:pt x="134606" y="1066929"/>
                          <a:pt x="215323" y="1086390"/>
                          <a:pt x="279338" y="1080120"/>
                        </a:cubicBezTo>
                        <a:cubicBezTo>
                          <a:pt x="204784" y="1080426"/>
                          <a:pt x="140641" y="1088541"/>
                          <a:pt x="139669" y="1103397"/>
                        </a:cubicBezTo>
                        <a:cubicBezTo>
                          <a:pt x="119779" y="1337956"/>
                          <a:pt x="126373" y="1402660"/>
                          <a:pt x="139669" y="1599509"/>
                        </a:cubicBezTo>
                        <a:cubicBezTo>
                          <a:pt x="152965" y="1796358"/>
                          <a:pt x="147153" y="2020013"/>
                          <a:pt x="139669" y="2136963"/>
                        </a:cubicBezTo>
                        <a:cubicBezTo>
                          <a:pt x="143107" y="2151744"/>
                          <a:pt x="92455" y="2163923"/>
                          <a:pt x="0" y="2160240"/>
                        </a:cubicBezTo>
                        <a:cubicBezTo>
                          <a:pt x="-27942" y="2039563"/>
                          <a:pt x="-1480" y="1846005"/>
                          <a:pt x="0" y="1576975"/>
                        </a:cubicBezTo>
                        <a:cubicBezTo>
                          <a:pt x="1480" y="1307945"/>
                          <a:pt x="-14634" y="1224170"/>
                          <a:pt x="0" y="1015313"/>
                        </a:cubicBezTo>
                        <a:cubicBezTo>
                          <a:pt x="14634" y="806456"/>
                          <a:pt x="-12615" y="759612"/>
                          <a:pt x="0" y="540060"/>
                        </a:cubicBezTo>
                        <a:cubicBezTo>
                          <a:pt x="12615" y="320508"/>
                          <a:pt x="-22384" y="205146"/>
                          <a:pt x="0" y="0"/>
                        </a:cubicBezTo>
                        <a:close/>
                      </a:path>
                      <a:path w="279337" h="2160240" fill="none" extrusionOk="0">
                        <a:moveTo>
                          <a:pt x="0" y="0"/>
                        </a:moveTo>
                        <a:cubicBezTo>
                          <a:pt x="77376" y="-1124"/>
                          <a:pt x="138318" y="10643"/>
                          <a:pt x="139669" y="23277"/>
                        </a:cubicBezTo>
                        <a:cubicBezTo>
                          <a:pt x="159276" y="140789"/>
                          <a:pt x="140594" y="339767"/>
                          <a:pt x="139669" y="560731"/>
                        </a:cubicBezTo>
                        <a:cubicBezTo>
                          <a:pt x="138744" y="781695"/>
                          <a:pt x="146902" y="925267"/>
                          <a:pt x="139669" y="1056843"/>
                        </a:cubicBezTo>
                        <a:cubicBezTo>
                          <a:pt x="129535" y="1075617"/>
                          <a:pt x="198704" y="1086373"/>
                          <a:pt x="279338" y="1080120"/>
                        </a:cubicBezTo>
                        <a:cubicBezTo>
                          <a:pt x="204342" y="1081711"/>
                          <a:pt x="139599" y="1092212"/>
                          <a:pt x="139669" y="1103397"/>
                        </a:cubicBezTo>
                        <a:cubicBezTo>
                          <a:pt x="116352" y="1272200"/>
                          <a:pt x="153758" y="1448767"/>
                          <a:pt x="139669" y="1640851"/>
                        </a:cubicBezTo>
                        <a:cubicBezTo>
                          <a:pt x="125580" y="1832935"/>
                          <a:pt x="159701" y="2008788"/>
                          <a:pt x="139669" y="2136963"/>
                        </a:cubicBezTo>
                        <a:cubicBezTo>
                          <a:pt x="132599" y="2153547"/>
                          <a:pt x="79622" y="2146031"/>
                          <a:pt x="0" y="216024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64E0D6A-E966-4217-BF3F-54FAFBA9FB3F}"/>
              </a:ext>
            </a:extLst>
          </p:cNvPr>
          <p:cNvSpPr/>
          <p:nvPr/>
        </p:nvSpPr>
        <p:spPr bwMode="auto">
          <a:xfrm rot="16200000">
            <a:off x="5054386" y="2210330"/>
            <a:ext cx="266980" cy="1636732"/>
          </a:xfrm>
          <a:prstGeom prst="rightBrace">
            <a:avLst/>
          </a:prstGeom>
          <a:noFill/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E9B453C-FC95-4366-A073-F2BB945E6346}"/>
              </a:ext>
            </a:extLst>
          </p:cNvPr>
          <p:cNvSpPr/>
          <p:nvPr/>
        </p:nvSpPr>
        <p:spPr bwMode="auto">
          <a:xfrm rot="16200000">
            <a:off x="8054179" y="1023970"/>
            <a:ext cx="266981" cy="4074820"/>
          </a:xfrm>
          <a:prstGeom prst="rightBrace">
            <a:avLst/>
          </a:prstGeom>
          <a:noFill/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183CA-A243-40C1-A71F-193A2B63035E}"/>
              </a:ext>
            </a:extLst>
          </p:cNvPr>
          <p:cNvSpPr/>
          <p:nvPr/>
        </p:nvSpPr>
        <p:spPr>
          <a:xfrm>
            <a:off x="1956736" y="2248875"/>
            <a:ext cx="2453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/>
              <a:t>Naturwissenschaftliches</a:t>
            </a:r>
          </a:p>
          <a:p>
            <a:pPr algn="ctr"/>
            <a:r>
              <a:rPr lang="de-DE" dirty="0"/>
              <a:t>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0CCAA-EEAF-4810-8195-3B5F0B1F149B}"/>
              </a:ext>
            </a:extLst>
          </p:cNvPr>
          <p:cNvSpPr/>
          <p:nvPr/>
        </p:nvSpPr>
        <p:spPr>
          <a:xfrm>
            <a:off x="4743902" y="2236518"/>
            <a:ext cx="922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/>
              <a:t>Soziales</a:t>
            </a:r>
          </a:p>
          <a:p>
            <a:pPr algn="ctr"/>
            <a:r>
              <a:rPr lang="de-DE" dirty="0"/>
              <a:t>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63AC24-7917-48A5-8619-57674DE98335}"/>
              </a:ext>
            </a:extLst>
          </p:cNvPr>
          <p:cNvSpPr/>
          <p:nvPr/>
        </p:nvSpPr>
        <p:spPr>
          <a:xfrm>
            <a:off x="7537330" y="2236517"/>
            <a:ext cx="1300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/>
              <a:t>Technisches</a:t>
            </a:r>
          </a:p>
          <a:p>
            <a:pPr algn="ctr"/>
            <a:r>
              <a:rPr lang="de-DE" dirty="0"/>
              <a:t>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0D1F0-CD49-4687-9466-73B6CE16BB42}"/>
              </a:ext>
            </a:extLst>
          </p:cNvPr>
          <p:cNvSpPr/>
          <p:nvPr/>
        </p:nvSpPr>
        <p:spPr bwMode="auto">
          <a:xfrm>
            <a:off x="1773818" y="2218485"/>
            <a:ext cx="8644364" cy="2421029"/>
          </a:xfrm>
          <a:prstGeom prst="rect">
            <a:avLst/>
          </a:prstGeom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285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Head with Gears">
            <a:extLst>
              <a:ext uri="{FF2B5EF4-FFF2-40B4-BE49-F238E27FC236}">
                <a16:creationId xmlns:a16="http://schemas.microsoft.com/office/drawing/2014/main" id="{B02E28E6-6F3A-4F38-A2E6-B930C8A7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697" y="3367672"/>
            <a:ext cx="914400" cy="914400"/>
          </a:xfrm>
          <a:prstGeom prst="rect">
            <a:avLst/>
          </a:prstGeom>
        </p:spPr>
      </p:pic>
      <p:pic>
        <p:nvPicPr>
          <p:cNvPr id="5" name="Graphic 4" descr="Users">
            <a:extLst>
              <a:ext uri="{FF2B5EF4-FFF2-40B4-BE49-F238E27FC236}">
                <a16:creationId xmlns:a16="http://schemas.microsoft.com/office/drawing/2014/main" id="{DB39BB03-3F60-4143-A0CF-590CCF737AA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5172" y="3111361"/>
            <a:ext cx="1465312" cy="1465312"/>
          </a:xfrm>
          <a:prstGeom prst="rect">
            <a:avLst/>
          </a:prstGeom>
        </p:spPr>
      </p:pic>
      <p:pic>
        <p:nvPicPr>
          <p:cNvPr id="6" name="Graphic 5" descr="Internet">
            <a:extLst>
              <a:ext uri="{FF2B5EF4-FFF2-40B4-BE49-F238E27FC236}">
                <a16:creationId xmlns:a16="http://schemas.microsoft.com/office/drawing/2014/main" id="{B15AE2F1-FAAD-4379-AA82-CD3AEF71F12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2980" y="3171169"/>
            <a:ext cx="1465311" cy="146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B092BF-4986-444E-AACC-3FE231590663}"/>
              </a:ext>
            </a:extLst>
          </p:cNvPr>
          <p:cNvSpPr txBox="1"/>
          <p:nvPr/>
        </p:nvSpPr>
        <p:spPr>
          <a:xfrm>
            <a:off x="847479" y="282134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Idee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3CC45-9574-437D-8465-821A65FFA0F1}"/>
              </a:ext>
            </a:extLst>
          </p:cNvPr>
          <p:cNvSpPr txBox="1"/>
          <p:nvPr/>
        </p:nvSpPr>
        <p:spPr>
          <a:xfrm>
            <a:off x="5150993" y="2801836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Projekt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CAF80-F7FD-4413-80F6-15D0EF63486C}"/>
              </a:ext>
            </a:extLst>
          </p:cNvPr>
          <p:cNvSpPr txBox="1"/>
          <p:nvPr/>
        </p:nvSpPr>
        <p:spPr>
          <a:xfrm>
            <a:off x="9338048" y="282134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Software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65FE9-9E9D-4761-93C5-8BC9308AD47E}"/>
              </a:ext>
            </a:extLst>
          </p:cNvPr>
          <p:cNvSpPr txBox="1"/>
          <p:nvPr/>
        </p:nvSpPr>
        <p:spPr>
          <a:xfrm>
            <a:off x="2794443" y="3349825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6600" dirty="0"/>
              <a:t>➟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723D-4956-4BD7-8EB2-9E55B0643EC1}"/>
              </a:ext>
            </a:extLst>
          </p:cNvPr>
          <p:cNvSpPr txBox="1"/>
          <p:nvPr/>
        </p:nvSpPr>
        <p:spPr>
          <a:xfrm>
            <a:off x="7269290" y="3360516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6600" dirty="0"/>
              <a:t>➟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237B8-FA15-44A9-A9FA-26B77C963343}"/>
              </a:ext>
            </a:extLst>
          </p:cNvPr>
          <p:cNvSpPr txBox="1"/>
          <p:nvPr/>
        </p:nvSpPr>
        <p:spPr>
          <a:xfrm>
            <a:off x="3523811" y="4566424"/>
            <a:ext cx="4511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Organisatorisches System = </a:t>
            </a:r>
          </a:p>
          <a:p>
            <a:pPr algn="l"/>
            <a:r>
              <a:rPr lang="de-DE" sz="2400" b="1" dirty="0"/>
              <a:t>organisatorische Komplexität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976A1D-1929-4963-B7EC-5D3A5E1AAA4D}"/>
              </a:ext>
            </a:extLst>
          </p:cNvPr>
          <p:cNvSpPr txBox="1"/>
          <p:nvPr/>
        </p:nvSpPr>
        <p:spPr>
          <a:xfrm>
            <a:off x="8275214" y="4566424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Technisches System = </a:t>
            </a:r>
            <a:br>
              <a:rPr lang="de-DE" sz="2400" dirty="0"/>
            </a:br>
            <a:r>
              <a:rPr lang="de-DE" sz="2400" b="1" dirty="0"/>
              <a:t>technische Komplexität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FBA110-42FD-42C4-845E-AA05747B6BDF}"/>
              </a:ext>
            </a:extLst>
          </p:cNvPr>
          <p:cNvSpPr txBox="1"/>
          <p:nvPr/>
        </p:nvSpPr>
        <p:spPr>
          <a:xfrm>
            <a:off x="0" y="0"/>
            <a:ext cx="629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idea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2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 descr="A building with a mountain in the desert&#10;&#10;Description automatically generated">
            <a:extLst>
              <a:ext uri="{FF2B5EF4-FFF2-40B4-BE49-F238E27FC236}">
                <a16:creationId xmlns:a16="http://schemas.microsoft.com/office/drawing/2014/main" id="{53250BAB-E7D9-4ECF-9ABD-A3134FDB4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96" y="1864361"/>
            <a:ext cx="4132656" cy="1544576"/>
          </a:xfrm>
          <a:prstGeom prst="rect">
            <a:avLst/>
          </a:prstGeom>
        </p:spPr>
      </p:pic>
      <p:pic>
        <p:nvPicPr>
          <p:cNvPr id="3" name="Picture 2" descr="A large brick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B2DC4134-681D-4133-AA00-166F0EAFD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96" y="3442788"/>
            <a:ext cx="2047486" cy="1370631"/>
          </a:xfrm>
          <a:prstGeom prst="rect">
            <a:avLst/>
          </a:prstGeom>
        </p:spPr>
      </p:pic>
      <p:pic>
        <p:nvPicPr>
          <p:cNvPr id="4" name="Picture 3" descr="A close up of an old building&#10;&#10;Description automatically generated">
            <a:extLst>
              <a:ext uri="{FF2B5EF4-FFF2-40B4-BE49-F238E27FC236}">
                <a16:creationId xmlns:a16="http://schemas.microsoft.com/office/drawing/2014/main" id="{628F706D-45B3-4E35-BF04-B65E848F1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66" y="3446034"/>
            <a:ext cx="2047486" cy="1375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B5EF9-6FD9-446B-9A0A-B1FF4360C3E9}"/>
              </a:ext>
            </a:extLst>
          </p:cNvPr>
          <p:cNvSpPr txBox="1"/>
          <p:nvPr/>
        </p:nvSpPr>
        <p:spPr>
          <a:xfrm>
            <a:off x="754380" y="1043940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pm_history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80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0A743A5-3129-4C16-8967-0BF1B0E50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28"/>
          <a:stretch/>
        </p:blipFill>
        <p:spPr>
          <a:xfrm>
            <a:off x="4303171" y="2086149"/>
            <a:ext cx="3915544" cy="3021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7DF0B4-E6D4-494D-AAA6-08161785E112}"/>
              </a:ext>
            </a:extLst>
          </p:cNvPr>
          <p:cNvSpPr txBox="1"/>
          <p:nvPr/>
        </p:nvSpPr>
        <p:spPr>
          <a:xfrm>
            <a:off x="754380" y="104394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ship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187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brick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3E337C47-0459-47E9-8DA2-16BE29F4D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3"/>
          <a:stretch/>
        </p:blipFill>
        <p:spPr>
          <a:xfrm>
            <a:off x="3940312" y="1794523"/>
            <a:ext cx="3915545" cy="3021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DA592-7240-458F-994F-6CE87B5C2E1B}"/>
              </a:ext>
            </a:extLst>
          </p:cNvPr>
          <p:cNvSpPr txBox="1"/>
          <p:nvPr/>
        </p:nvSpPr>
        <p:spPr>
          <a:xfrm>
            <a:off x="0" y="0"/>
            <a:ext cx="5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</a:t>
            </a:r>
          </a:p>
        </p:txBody>
      </p:sp>
    </p:spTree>
    <p:extLst>
      <p:ext uri="{BB962C8B-B14F-4D97-AF65-F5344CB8AC3E}">
        <p14:creationId xmlns:p14="http://schemas.microsoft.com/office/powerpoint/2010/main" val="186641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FD345-0B3B-4A77-8E96-D1ED00C38A8B}"/>
              </a:ext>
            </a:extLst>
          </p:cNvPr>
          <p:cNvSpPr txBox="1"/>
          <p:nvPr/>
        </p:nvSpPr>
        <p:spPr>
          <a:xfrm>
            <a:off x="0" y="0"/>
            <a:ext cx="66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gizeh</a:t>
            </a:r>
            <a:endParaRPr lang="de-DE" dirty="0"/>
          </a:p>
        </p:txBody>
      </p:sp>
      <p:pic>
        <p:nvPicPr>
          <p:cNvPr id="3" name="Content Placeholder 9" descr="A building with a mountain in the desert&#10;&#10;Description automatically generated">
            <a:extLst>
              <a:ext uri="{FF2B5EF4-FFF2-40B4-BE49-F238E27FC236}">
                <a16:creationId xmlns:a16="http://schemas.microsoft.com/office/drawing/2014/main" id="{A798E7B6-C77B-467F-B7BB-D9B0C477CD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2252" r="34930"/>
          <a:stretch/>
        </p:blipFill>
        <p:spPr bwMode="auto">
          <a:xfrm>
            <a:off x="3577455" y="1918194"/>
            <a:ext cx="3915545" cy="302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25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</Words>
  <Application>Microsoft Office PowerPoint</Application>
  <PresentationFormat>Widescreen</PresentationFormat>
  <Paragraphs>265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ArialMT</vt:lpstr>
      <vt:lpstr>Calibri</vt:lpstr>
      <vt:lpstr>Calibri Light</vt:lpstr>
      <vt:lpstr>Sana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 (VORLAGE)</vt:lpstr>
      <vt:lpstr>Personas (Muster)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Heil</dc:creator>
  <cp:lastModifiedBy>Andreas Heil</cp:lastModifiedBy>
  <cp:revision>6</cp:revision>
  <dcterms:created xsi:type="dcterms:W3CDTF">2021-03-14T09:31:12Z</dcterms:created>
  <dcterms:modified xsi:type="dcterms:W3CDTF">2021-03-14T10:59:06Z</dcterms:modified>
</cp:coreProperties>
</file>